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57" r:id="rId2"/>
    <p:sldId id="372" r:id="rId3"/>
    <p:sldId id="306" r:id="rId4"/>
    <p:sldId id="275" r:id="rId5"/>
    <p:sldId id="341" r:id="rId6"/>
    <p:sldId id="342" r:id="rId7"/>
    <p:sldId id="260" r:id="rId8"/>
    <p:sldId id="262" r:id="rId9"/>
    <p:sldId id="263" r:id="rId10"/>
    <p:sldId id="265" r:id="rId11"/>
    <p:sldId id="378" r:id="rId12"/>
    <p:sldId id="268" r:id="rId13"/>
    <p:sldId id="269" r:id="rId14"/>
    <p:sldId id="323" r:id="rId15"/>
    <p:sldId id="322" r:id="rId16"/>
    <p:sldId id="317" r:id="rId17"/>
    <p:sldId id="318" r:id="rId18"/>
    <p:sldId id="319" r:id="rId19"/>
    <p:sldId id="272" r:id="rId20"/>
    <p:sldId id="325" r:id="rId21"/>
    <p:sldId id="369" r:id="rId22"/>
    <p:sldId id="274" r:id="rId23"/>
    <p:sldId id="281" r:id="rId24"/>
    <p:sldId id="284" r:id="rId25"/>
    <p:sldId id="282" r:id="rId26"/>
    <p:sldId id="279" r:id="rId27"/>
    <p:sldId id="285" r:id="rId28"/>
    <p:sldId id="286" r:id="rId29"/>
    <p:sldId id="366" r:id="rId30"/>
    <p:sldId id="367" r:id="rId31"/>
    <p:sldId id="332" r:id="rId32"/>
    <p:sldId id="375" r:id="rId33"/>
    <p:sldId id="333" r:id="rId34"/>
    <p:sldId id="370" r:id="rId35"/>
    <p:sldId id="331" r:id="rId36"/>
    <p:sldId id="343" r:id="rId37"/>
    <p:sldId id="344" r:id="rId38"/>
    <p:sldId id="347" r:id="rId39"/>
    <p:sldId id="349" r:id="rId40"/>
    <p:sldId id="350" r:id="rId41"/>
    <p:sldId id="351" r:id="rId42"/>
    <p:sldId id="352" r:id="rId43"/>
    <p:sldId id="353" r:id="rId44"/>
    <p:sldId id="354" r:id="rId45"/>
    <p:sldId id="355" r:id="rId46"/>
    <p:sldId id="356" r:id="rId47"/>
    <p:sldId id="278" r:id="rId48"/>
    <p:sldId id="373" r:id="rId49"/>
    <p:sldId id="357" r:id="rId50"/>
    <p:sldId id="376" r:id="rId51"/>
    <p:sldId id="358" r:id="rId52"/>
    <p:sldId id="359" r:id="rId53"/>
    <p:sldId id="361" r:id="rId54"/>
    <p:sldId id="362" r:id="rId55"/>
    <p:sldId id="363" r:id="rId56"/>
    <p:sldId id="364" r:id="rId57"/>
    <p:sldId id="365" r:id="rId58"/>
    <p:sldId id="377" r:id="rId59"/>
    <p:sldId id="338" r:id="rId60"/>
    <p:sldId id="339" r:id="rId61"/>
    <p:sldId id="340" r:id="rId62"/>
    <p:sldId id="374" r:id="rId63"/>
    <p:sldId id="288" r:id="rId64"/>
    <p:sldId id="289" r:id="rId65"/>
    <p:sldId id="345" r:id="rId66"/>
    <p:sldId id="346" r:id="rId67"/>
    <p:sldId id="290" r:id="rId68"/>
    <p:sldId id="295" r:id="rId69"/>
    <p:sldId id="324" r:id="rId70"/>
    <p:sldId id="371" r:id="rId71"/>
    <p:sldId id="368" r:id="rId72"/>
    <p:sldId id="297" r:id="rId73"/>
    <p:sldId id="307" r:id="rId74"/>
    <p:sldId id="308" r:id="rId75"/>
    <p:sldId id="309" r:id="rId76"/>
    <p:sldId id="310" r:id="rId77"/>
    <p:sldId id="311" r:id="rId78"/>
    <p:sldId id="312" r:id="rId79"/>
    <p:sldId id="313" r:id="rId80"/>
    <p:sldId id="314" r:id="rId81"/>
    <p:sldId id="315" r:id="rId82"/>
    <p:sldId id="316" r:id="rId83"/>
    <p:sldId id="326" r:id="rId84"/>
    <p:sldId id="336" r:id="rId85"/>
    <p:sldId id="327" r:id="rId86"/>
    <p:sldId id="328" r:id="rId87"/>
    <p:sldId id="329" r:id="rId88"/>
    <p:sldId id="330" r:id="rId89"/>
    <p:sldId id="335" r:id="rId90"/>
    <p:sldId id="334" r:id="rId91"/>
    <p:sldId id="305" r:id="rId92"/>
    <p:sldId id="304"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35" autoAdjust="0"/>
    <p:restoredTop sz="94660"/>
  </p:normalViewPr>
  <p:slideViewPr>
    <p:cSldViewPr>
      <p:cViewPr>
        <p:scale>
          <a:sx n="60" d="100"/>
          <a:sy n="60" d="100"/>
        </p:scale>
        <p:origin x="-390" y="-19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1188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64F11F-053D-4303-B1FA-AC8057C998E9}" type="doc">
      <dgm:prSet loTypeId="urn:microsoft.com/office/officeart/2005/8/layout/venn1" loCatId="relationship" qsTypeId="urn:microsoft.com/office/officeart/2005/8/quickstyle/simple1" qsCatId="simple" csTypeId="urn:microsoft.com/office/officeart/2005/8/colors/accent1_2" csCatId="accent1" phldr="1"/>
      <dgm:spPr/>
    </dgm:pt>
    <dgm:pt modelId="{B5F654B1-7645-48D5-A1C6-04E84CA65790}">
      <dgm:prSet phldrT="[Text]" custT="1"/>
      <dgm:spPr/>
      <dgm:t>
        <a:bodyPr/>
        <a:lstStyle/>
        <a:p>
          <a:pPr algn="l">
            <a:spcAft>
              <a:spcPts val="0"/>
            </a:spcAft>
          </a:pPr>
          <a:r>
            <a:rPr lang="en-US" sz="1200" u="sng" dirty="0" smtClean="0">
              <a:latin typeface="Arial Narrow" pitchFamily="34" charset="0"/>
            </a:rPr>
            <a:t>Project Based Learning</a:t>
          </a:r>
        </a:p>
        <a:p>
          <a:pPr algn="l">
            <a:spcAft>
              <a:spcPts val="0"/>
            </a:spcAft>
          </a:pPr>
          <a:endParaRPr lang="en-US" sz="1200" u="sng" dirty="0" smtClean="0">
            <a:latin typeface="Arial Narrow" pitchFamily="34" charset="0"/>
          </a:endParaRPr>
        </a:p>
        <a:p>
          <a:pPr algn="l">
            <a:spcAft>
              <a:spcPts val="0"/>
            </a:spcAft>
          </a:pPr>
          <a:r>
            <a:rPr lang="en-US" sz="1200" u="none" dirty="0" smtClean="0">
              <a:latin typeface="Arial Narrow" pitchFamily="34" charset="0"/>
            </a:rPr>
            <a:t>- Project Based Learning </a:t>
          </a:r>
          <a:r>
            <a:rPr lang="en-US" sz="1200" b="0" i="0" dirty="0" smtClean="0">
              <a:latin typeface="Arial Narrow" pitchFamily="34" charset="0"/>
            </a:rPr>
            <a:t>is an instructional </a:t>
          </a:r>
        </a:p>
        <a:p>
          <a:pPr algn="l">
            <a:spcAft>
              <a:spcPts val="0"/>
            </a:spcAft>
          </a:pPr>
          <a:r>
            <a:rPr lang="en-US" sz="1200" b="0" i="0" dirty="0" smtClean="0">
              <a:latin typeface="Arial Narrow" pitchFamily="34" charset="0"/>
            </a:rPr>
            <a:t>strategy in which students work in cooperative </a:t>
          </a:r>
        </a:p>
        <a:p>
          <a:pPr algn="l">
            <a:spcAft>
              <a:spcPts val="0"/>
            </a:spcAft>
          </a:pPr>
          <a:r>
            <a:rPr lang="en-US" sz="1200" b="0" i="0" dirty="0" smtClean="0">
              <a:latin typeface="Arial Narrow" pitchFamily="34" charset="0"/>
            </a:rPr>
            <a:t>learning groups to create a product, </a:t>
          </a:r>
        </a:p>
        <a:p>
          <a:pPr algn="l">
            <a:spcAft>
              <a:spcPts val="0"/>
            </a:spcAft>
          </a:pPr>
          <a:r>
            <a:rPr lang="en-US" sz="1200" b="0" i="0" dirty="0" smtClean="0">
              <a:latin typeface="Arial Narrow" pitchFamily="34" charset="0"/>
            </a:rPr>
            <a:t>presentation, or performance. </a:t>
          </a:r>
        </a:p>
        <a:p>
          <a:pPr algn="l">
            <a:spcAft>
              <a:spcPts val="0"/>
            </a:spcAft>
          </a:pPr>
          <a:endParaRPr lang="en-US" sz="1200" b="0" i="0" dirty="0" smtClean="0">
            <a:latin typeface="Arial Narrow" pitchFamily="34" charset="0"/>
          </a:endParaRPr>
        </a:p>
        <a:p>
          <a:pPr algn="l">
            <a:spcAft>
              <a:spcPts val="0"/>
            </a:spcAft>
          </a:pPr>
          <a:r>
            <a:rPr lang="en-US" sz="1200" b="0" i="0" dirty="0" smtClean="0">
              <a:latin typeface="Arial Narrow" pitchFamily="34" charset="0"/>
            </a:rPr>
            <a:t>-Project Based Learning typically engages </a:t>
          </a:r>
        </a:p>
        <a:p>
          <a:pPr algn="l">
            <a:spcAft>
              <a:spcPts val="0"/>
            </a:spcAft>
          </a:pPr>
          <a:r>
            <a:rPr lang="en-US" sz="1200" b="0" i="0" dirty="0" smtClean="0">
              <a:latin typeface="Arial Narrow" pitchFamily="34" charset="0"/>
            </a:rPr>
            <a:t>students with a question .  That question is </a:t>
          </a:r>
        </a:p>
        <a:p>
          <a:pPr algn="l">
            <a:spcAft>
              <a:spcPts val="0"/>
            </a:spcAft>
          </a:pPr>
          <a:r>
            <a:rPr lang="en-US" sz="1200" b="0" i="0" dirty="0" smtClean="0">
              <a:latin typeface="Arial Narrow" pitchFamily="34" charset="0"/>
            </a:rPr>
            <a:t>then used to create a final product that </a:t>
          </a:r>
        </a:p>
        <a:p>
          <a:pPr algn="l">
            <a:spcAft>
              <a:spcPts val="0"/>
            </a:spcAft>
          </a:pPr>
          <a:r>
            <a:rPr lang="en-US" sz="1200" b="0" i="0" dirty="0" smtClean="0">
              <a:latin typeface="Arial Narrow" pitchFamily="34" charset="0"/>
            </a:rPr>
            <a:t>somehow answers the question.</a:t>
          </a:r>
        </a:p>
        <a:p>
          <a:pPr algn="l">
            <a:spcAft>
              <a:spcPts val="0"/>
            </a:spcAft>
          </a:pPr>
          <a:endParaRPr lang="en-US" sz="1200" b="0" i="0" u="none" dirty="0" smtClean="0">
            <a:latin typeface="Arial Narrow" pitchFamily="34" charset="0"/>
          </a:endParaRPr>
        </a:p>
        <a:p>
          <a:pPr algn="l">
            <a:spcAft>
              <a:spcPts val="0"/>
            </a:spcAft>
          </a:pPr>
          <a:r>
            <a:rPr lang="en-US" sz="1200" b="0" i="0" u="none" dirty="0" smtClean="0">
              <a:latin typeface="Arial Narrow" pitchFamily="34" charset="0"/>
            </a:rPr>
            <a:t>-  </a:t>
          </a:r>
          <a:r>
            <a:rPr lang="en-US" sz="1400" b="0" i="0" u="none" dirty="0" smtClean="0">
              <a:solidFill>
                <a:srgbClr val="FF0000"/>
              </a:solidFill>
              <a:latin typeface="Arial Narrow" pitchFamily="34" charset="0"/>
            </a:rPr>
            <a:t>Focuses more on the final product, than</a:t>
          </a:r>
        </a:p>
        <a:p>
          <a:pPr algn="l">
            <a:spcAft>
              <a:spcPts val="0"/>
            </a:spcAft>
          </a:pPr>
          <a:r>
            <a:rPr lang="en-US" sz="1400" b="0" i="0" u="none" dirty="0" smtClean="0">
              <a:solidFill>
                <a:srgbClr val="FF0000"/>
              </a:solidFill>
              <a:latin typeface="Arial Narrow" pitchFamily="34" charset="0"/>
            </a:rPr>
            <a:t> the process of creating it.</a:t>
          </a:r>
          <a:endParaRPr lang="en-US" sz="1400" u="none" dirty="0">
            <a:solidFill>
              <a:srgbClr val="FF0000"/>
            </a:solidFill>
            <a:latin typeface="Arial Narrow" pitchFamily="34" charset="0"/>
          </a:endParaRPr>
        </a:p>
      </dgm:t>
    </dgm:pt>
    <dgm:pt modelId="{C61C9249-9F00-4F04-AEA4-6853B2552AB8}" type="parTrans" cxnId="{33F2E8BB-4CE4-4AC6-B3F8-C11471DA2FA5}">
      <dgm:prSet/>
      <dgm:spPr/>
      <dgm:t>
        <a:bodyPr/>
        <a:lstStyle/>
        <a:p>
          <a:endParaRPr lang="en-US"/>
        </a:p>
      </dgm:t>
    </dgm:pt>
    <dgm:pt modelId="{18C88259-3FE3-4C53-89AB-9BBF793646AC}" type="sibTrans" cxnId="{33F2E8BB-4CE4-4AC6-B3F8-C11471DA2FA5}">
      <dgm:prSet/>
      <dgm:spPr/>
      <dgm:t>
        <a:bodyPr/>
        <a:lstStyle/>
        <a:p>
          <a:endParaRPr lang="en-US"/>
        </a:p>
      </dgm:t>
    </dgm:pt>
    <dgm:pt modelId="{13E5BDE7-05CB-4F8A-BCDF-735069F52878}">
      <dgm:prSet phldrT="[Text]" custT="1"/>
      <dgm:spPr/>
      <dgm:t>
        <a:bodyPr/>
        <a:lstStyle/>
        <a:p>
          <a:pPr algn="r"/>
          <a:r>
            <a:rPr lang="en-US" sz="1400" u="sng" dirty="0" smtClean="0">
              <a:latin typeface="Arial Narrow" pitchFamily="34" charset="0"/>
            </a:rPr>
            <a:t>Problem Based Learning</a:t>
          </a:r>
        </a:p>
        <a:p>
          <a:pPr algn="r"/>
          <a:endParaRPr lang="en-US" sz="1400" u="sng" dirty="0" smtClean="0">
            <a:latin typeface="Arial Narrow" pitchFamily="34" charset="0"/>
          </a:endParaRPr>
        </a:p>
        <a:p>
          <a:pPr algn="r"/>
          <a:r>
            <a:rPr lang="en-US" sz="1400" u="none" dirty="0" smtClean="0">
              <a:latin typeface="Arial Narrow" pitchFamily="34" charset="0"/>
            </a:rPr>
            <a:t>  -Problem Based Learning </a:t>
          </a:r>
          <a:r>
            <a:rPr lang="en-US" sz="1400" b="0" i="0" dirty="0" smtClean="0">
              <a:latin typeface="Arial Narrow" pitchFamily="34" charset="0"/>
            </a:rPr>
            <a:t>is an instructional                                                     strategy in which students work in cooperative learning groups to investigate and resolve a problem.</a:t>
          </a:r>
        </a:p>
        <a:p>
          <a:pPr algn="r"/>
          <a:endParaRPr lang="en-US" sz="1400" b="0" i="0" dirty="0" smtClean="0">
            <a:latin typeface="Arial Narrow" pitchFamily="34" charset="0"/>
          </a:endParaRPr>
        </a:p>
        <a:p>
          <a:pPr algn="r"/>
          <a:r>
            <a:rPr lang="en-US" sz="1400" b="0" i="0" dirty="0" smtClean="0">
              <a:latin typeface="Arial Narrow" pitchFamily="34" charset="0"/>
            </a:rPr>
            <a:t>       - </a:t>
          </a:r>
          <a:r>
            <a:rPr lang="en-US" sz="1200" b="0" i="0" dirty="0" smtClean="0">
              <a:latin typeface="Arial Narrow" pitchFamily="34" charset="0"/>
            </a:rPr>
            <a:t>Problem Based Learning problems are typically based on real-world issues or situations.   Students are able to apply prior knowledge and experiences to the problem at hand.</a:t>
          </a:r>
        </a:p>
        <a:p>
          <a:pPr algn="r"/>
          <a:endParaRPr lang="en-US" sz="1400" b="0" i="0" dirty="0" smtClean="0">
            <a:latin typeface="Arial Narrow" pitchFamily="34" charset="0"/>
          </a:endParaRPr>
        </a:p>
        <a:p>
          <a:pPr algn="r"/>
          <a:r>
            <a:rPr lang="en-US" sz="1400" b="0" i="0" u="none" dirty="0" smtClean="0">
              <a:latin typeface="Arial Narrow" pitchFamily="34" charset="0"/>
            </a:rPr>
            <a:t>-    </a:t>
          </a:r>
          <a:r>
            <a:rPr lang="en-US" sz="1400" b="0" i="0" u="none" dirty="0" smtClean="0">
              <a:solidFill>
                <a:srgbClr val="FF0000"/>
              </a:solidFill>
              <a:latin typeface="Arial Narrow" pitchFamily="34" charset="0"/>
            </a:rPr>
            <a:t>Focuses more on the process of problem solving, rather than the outcome.</a:t>
          </a:r>
          <a:endParaRPr lang="en-US" sz="1400" b="0" u="none" dirty="0">
            <a:solidFill>
              <a:srgbClr val="FF0000"/>
            </a:solidFill>
            <a:latin typeface="Arial Narrow" pitchFamily="34" charset="0"/>
          </a:endParaRPr>
        </a:p>
      </dgm:t>
    </dgm:pt>
    <dgm:pt modelId="{B6C940B0-12A6-4144-8155-0DEC2A0DF1BA}" type="parTrans" cxnId="{C90110C8-074E-487D-B905-38BBCFA97806}">
      <dgm:prSet/>
      <dgm:spPr/>
      <dgm:t>
        <a:bodyPr/>
        <a:lstStyle/>
        <a:p>
          <a:endParaRPr lang="en-US"/>
        </a:p>
      </dgm:t>
    </dgm:pt>
    <dgm:pt modelId="{0426357B-487D-4285-AD99-0DF45EE5A67D}" type="sibTrans" cxnId="{C90110C8-074E-487D-B905-38BBCFA97806}">
      <dgm:prSet/>
      <dgm:spPr/>
      <dgm:t>
        <a:bodyPr/>
        <a:lstStyle/>
        <a:p>
          <a:endParaRPr lang="en-US"/>
        </a:p>
      </dgm:t>
    </dgm:pt>
    <dgm:pt modelId="{C455DCDA-1F7A-43B9-989D-B0AC6648FB7C}" type="pres">
      <dgm:prSet presAssocID="{5C64F11F-053D-4303-B1FA-AC8057C998E9}" presName="compositeShape" presStyleCnt="0">
        <dgm:presLayoutVars>
          <dgm:chMax val="7"/>
          <dgm:dir/>
          <dgm:resizeHandles val="exact"/>
        </dgm:presLayoutVars>
      </dgm:prSet>
      <dgm:spPr/>
    </dgm:pt>
    <dgm:pt modelId="{C09C119D-885C-45FD-B958-5FA713278236}" type="pres">
      <dgm:prSet presAssocID="{B5F654B1-7645-48D5-A1C6-04E84CA65790}" presName="circ1" presStyleLbl="vennNode1" presStyleIdx="0" presStyleCnt="2" custScaleX="108846" custLinFactNeighborX="-548" custLinFactNeighborY="-7029"/>
      <dgm:spPr/>
      <dgm:t>
        <a:bodyPr/>
        <a:lstStyle/>
        <a:p>
          <a:endParaRPr lang="en-US"/>
        </a:p>
      </dgm:t>
    </dgm:pt>
    <dgm:pt modelId="{34ADA5DF-6418-4BE6-80A1-D1BFFD4CB64E}" type="pres">
      <dgm:prSet presAssocID="{B5F654B1-7645-48D5-A1C6-04E84CA65790}" presName="circ1Tx" presStyleLbl="revTx" presStyleIdx="0" presStyleCnt="0">
        <dgm:presLayoutVars>
          <dgm:chMax val="0"/>
          <dgm:chPref val="0"/>
          <dgm:bulletEnabled val="1"/>
        </dgm:presLayoutVars>
      </dgm:prSet>
      <dgm:spPr/>
      <dgm:t>
        <a:bodyPr/>
        <a:lstStyle/>
        <a:p>
          <a:endParaRPr lang="en-US"/>
        </a:p>
      </dgm:t>
    </dgm:pt>
    <dgm:pt modelId="{68158300-4FDA-46A4-B721-6E97F9E3B8C2}" type="pres">
      <dgm:prSet presAssocID="{13E5BDE7-05CB-4F8A-BCDF-735069F52878}" presName="circ2" presStyleLbl="vennNode1" presStyleIdx="1" presStyleCnt="2" custScaleX="111791" custLinFactNeighborX="18116" custLinFactNeighborY="-2070"/>
      <dgm:spPr/>
      <dgm:t>
        <a:bodyPr/>
        <a:lstStyle/>
        <a:p>
          <a:endParaRPr lang="en-US"/>
        </a:p>
      </dgm:t>
    </dgm:pt>
    <dgm:pt modelId="{338AD10A-CD24-4272-B1DF-067B2C536C9D}" type="pres">
      <dgm:prSet presAssocID="{13E5BDE7-05CB-4F8A-BCDF-735069F52878}" presName="circ2Tx" presStyleLbl="revTx" presStyleIdx="0" presStyleCnt="0">
        <dgm:presLayoutVars>
          <dgm:chMax val="0"/>
          <dgm:chPref val="0"/>
          <dgm:bulletEnabled val="1"/>
        </dgm:presLayoutVars>
      </dgm:prSet>
      <dgm:spPr/>
      <dgm:t>
        <a:bodyPr/>
        <a:lstStyle/>
        <a:p>
          <a:endParaRPr lang="en-US"/>
        </a:p>
      </dgm:t>
    </dgm:pt>
  </dgm:ptLst>
  <dgm:cxnLst>
    <dgm:cxn modelId="{91DAA613-4BC0-4B36-8436-A5F31C41DF12}" type="presOf" srcId="{13E5BDE7-05CB-4F8A-BCDF-735069F52878}" destId="{68158300-4FDA-46A4-B721-6E97F9E3B8C2}" srcOrd="0" destOrd="0" presId="urn:microsoft.com/office/officeart/2005/8/layout/venn1"/>
    <dgm:cxn modelId="{C90110C8-074E-487D-B905-38BBCFA97806}" srcId="{5C64F11F-053D-4303-B1FA-AC8057C998E9}" destId="{13E5BDE7-05CB-4F8A-BCDF-735069F52878}" srcOrd="1" destOrd="0" parTransId="{B6C940B0-12A6-4144-8155-0DEC2A0DF1BA}" sibTransId="{0426357B-487D-4285-AD99-0DF45EE5A67D}"/>
    <dgm:cxn modelId="{0387F167-2E72-4D34-8EA2-078EA593DA6C}" type="presOf" srcId="{13E5BDE7-05CB-4F8A-BCDF-735069F52878}" destId="{338AD10A-CD24-4272-B1DF-067B2C536C9D}" srcOrd="1" destOrd="0" presId="urn:microsoft.com/office/officeart/2005/8/layout/venn1"/>
    <dgm:cxn modelId="{0934CE55-097D-44C8-A9A1-E78E6A2BBA7D}" type="presOf" srcId="{B5F654B1-7645-48D5-A1C6-04E84CA65790}" destId="{34ADA5DF-6418-4BE6-80A1-D1BFFD4CB64E}" srcOrd="1" destOrd="0" presId="urn:microsoft.com/office/officeart/2005/8/layout/venn1"/>
    <dgm:cxn modelId="{E378D842-6BB1-4093-91F6-AD14A830EFDE}" type="presOf" srcId="{5C64F11F-053D-4303-B1FA-AC8057C998E9}" destId="{C455DCDA-1F7A-43B9-989D-B0AC6648FB7C}" srcOrd="0" destOrd="0" presId="urn:microsoft.com/office/officeart/2005/8/layout/venn1"/>
    <dgm:cxn modelId="{BA00129D-0DE5-4E80-878A-0225A6BF9E81}" type="presOf" srcId="{B5F654B1-7645-48D5-A1C6-04E84CA65790}" destId="{C09C119D-885C-45FD-B958-5FA713278236}" srcOrd="0" destOrd="0" presId="urn:microsoft.com/office/officeart/2005/8/layout/venn1"/>
    <dgm:cxn modelId="{33F2E8BB-4CE4-4AC6-B3F8-C11471DA2FA5}" srcId="{5C64F11F-053D-4303-B1FA-AC8057C998E9}" destId="{B5F654B1-7645-48D5-A1C6-04E84CA65790}" srcOrd="0" destOrd="0" parTransId="{C61C9249-9F00-4F04-AEA4-6853B2552AB8}" sibTransId="{18C88259-3FE3-4C53-89AB-9BBF793646AC}"/>
    <dgm:cxn modelId="{5EC3AB49-A50A-4557-9004-CD26E1BE029A}" type="presParOf" srcId="{C455DCDA-1F7A-43B9-989D-B0AC6648FB7C}" destId="{C09C119D-885C-45FD-B958-5FA713278236}" srcOrd="0" destOrd="0" presId="urn:microsoft.com/office/officeart/2005/8/layout/venn1"/>
    <dgm:cxn modelId="{057F54B9-BDC5-4BEA-B3AC-673043373917}" type="presParOf" srcId="{C455DCDA-1F7A-43B9-989D-B0AC6648FB7C}" destId="{34ADA5DF-6418-4BE6-80A1-D1BFFD4CB64E}" srcOrd="1" destOrd="0" presId="urn:microsoft.com/office/officeart/2005/8/layout/venn1"/>
    <dgm:cxn modelId="{DD99D8AC-2DFF-4895-8214-791EDFABB483}" type="presParOf" srcId="{C455DCDA-1F7A-43B9-989D-B0AC6648FB7C}" destId="{68158300-4FDA-46A4-B721-6E97F9E3B8C2}" srcOrd="2" destOrd="0" presId="urn:microsoft.com/office/officeart/2005/8/layout/venn1"/>
    <dgm:cxn modelId="{C3FC88B2-4BFC-4FEF-B409-259AD9880D06}" type="presParOf" srcId="{C455DCDA-1F7A-43B9-989D-B0AC6648FB7C}" destId="{338AD10A-CD24-4272-B1DF-067B2C536C9D}"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C119D-885C-45FD-B958-5FA713278236}">
      <dsp:nvSpPr>
        <dsp:cNvPr id="0" name=""/>
        <dsp:cNvSpPr/>
      </dsp:nvSpPr>
      <dsp:spPr>
        <a:xfrm>
          <a:off x="-51413" y="204505"/>
          <a:ext cx="5063526" cy="465200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533400">
            <a:lnSpc>
              <a:spcPct val="90000"/>
            </a:lnSpc>
            <a:spcBef>
              <a:spcPct val="0"/>
            </a:spcBef>
            <a:spcAft>
              <a:spcPts val="0"/>
            </a:spcAft>
          </a:pPr>
          <a:r>
            <a:rPr lang="en-US" sz="1200" u="sng" kern="1200" dirty="0" smtClean="0">
              <a:latin typeface="Arial Narrow" pitchFamily="34" charset="0"/>
            </a:rPr>
            <a:t>Project Based Learning</a:t>
          </a:r>
        </a:p>
        <a:p>
          <a:pPr lvl="0" algn="l" defTabSz="533400">
            <a:lnSpc>
              <a:spcPct val="90000"/>
            </a:lnSpc>
            <a:spcBef>
              <a:spcPct val="0"/>
            </a:spcBef>
            <a:spcAft>
              <a:spcPts val="0"/>
            </a:spcAft>
          </a:pPr>
          <a:endParaRPr lang="en-US" sz="1200" u="sng" kern="1200" dirty="0" smtClean="0">
            <a:latin typeface="Arial Narrow" pitchFamily="34" charset="0"/>
          </a:endParaRPr>
        </a:p>
        <a:p>
          <a:pPr lvl="0" algn="l" defTabSz="533400">
            <a:lnSpc>
              <a:spcPct val="90000"/>
            </a:lnSpc>
            <a:spcBef>
              <a:spcPct val="0"/>
            </a:spcBef>
            <a:spcAft>
              <a:spcPts val="0"/>
            </a:spcAft>
          </a:pPr>
          <a:r>
            <a:rPr lang="en-US" sz="1200" u="none" kern="1200" dirty="0" smtClean="0">
              <a:latin typeface="Arial Narrow" pitchFamily="34" charset="0"/>
            </a:rPr>
            <a:t>- Project Based Learning </a:t>
          </a:r>
          <a:r>
            <a:rPr lang="en-US" sz="1200" b="0" i="0" kern="1200" dirty="0" smtClean="0">
              <a:latin typeface="Arial Narrow" pitchFamily="34" charset="0"/>
            </a:rPr>
            <a:t>is an instructional </a:t>
          </a:r>
        </a:p>
        <a:p>
          <a:pPr lvl="0" algn="l" defTabSz="533400">
            <a:lnSpc>
              <a:spcPct val="90000"/>
            </a:lnSpc>
            <a:spcBef>
              <a:spcPct val="0"/>
            </a:spcBef>
            <a:spcAft>
              <a:spcPts val="0"/>
            </a:spcAft>
          </a:pPr>
          <a:r>
            <a:rPr lang="en-US" sz="1200" b="0" i="0" kern="1200" dirty="0" smtClean="0">
              <a:latin typeface="Arial Narrow" pitchFamily="34" charset="0"/>
            </a:rPr>
            <a:t>strategy in which students work in cooperative </a:t>
          </a:r>
        </a:p>
        <a:p>
          <a:pPr lvl="0" algn="l" defTabSz="533400">
            <a:lnSpc>
              <a:spcPct val="90000"/>
            </a:lnSpc>
            <a:spcBef>
              <a:spcPct val="0"/>
            </a:spcBef>
            <a:spcAft>
              <a:spcPts val="0"/>
            </a:spcAft>
          </a:pPr>
          <a:r>
            <a:rPr lang="en-US" sz="1200" b="0" i="0" kern="1200" dirty="0" smtClean="0">
              <a:latin typeface="Arial Narrow" pitchFamily="34" charset="0"/>
            </a:rPr>
            <a:t>learning groups to create a product, </a:t>
          </a:r>
        </a:p>
        <a:p>
          <a:pPr lvl="0" algn="l" defTabSz="533400">
            <a:lnSpc>
              <a:spcPct val="90000"/>
            </a:lnSpc>
            <a:spcBef>
              <a:spcPct val="0"/>
            </a:spcBef>
            <a:spcAft>
              <a:spcPts val="0"/>
            </a:spcAft>
          </a:pPr>
          <a:r>
            <a:rPr lang="en-US" sz="1200" b="0" i="0" kern="1200" dirty="0" smtClean="0">
              <a:latin typeface="Arial Narrow" pitchFamily="34" charset="0"/>
            </a:rPr>
            <a:t>presentation, or performance. </a:t>
          </a:r>
        </a:p>
        <a:p>
          <a:pPr lvl="0" algn="l" defTabSz="533400">
            <a:lnSpc>
              <a:spcPct val="90000"/>
            </a:lnSpc>
            <a:spcBef>
              <a:spcPct val="0"/>
            </a:spcBef>
            <a:spcAft>
              <a:spcPts val="0"/>
            </a:spcAft>
          </a:pPr>
          <a:endParaRPr lang="en-US" sz="1200" b="0" i="0" kern="1200" dirty="0" smtClean="0">
            <a:latin typeface="Arial Narrow" pitchFamily="34" charset="0"/>
          </a:endParaRPr>
        </a:p>
        <a:p>
          <a:pPr lvl="0" algn="l" defTabSz="533400">
            <a:lnSpc>
              <a:spcPct val="90000"/>
            </a:lnSpc>
            <a:spcBef>
              <a:spcPct val="0"/>
            </a:spcBef>
            <a:spcAft>
              <a:spcPts val="0"/>
            </a:spcAft>
          </a:pPr>
          <a:r>
            <a:rPr lang="en-US" sz="1200" b="0" i="0" kern="1200" dirty="0" smtClean="0">
              <a:latin typeface="Arial Narrow" pitchFamily="34" charset="0"/>
            </a:rPr>
            <a:t>-Project Based Learning typically engages </a:t>
          </a:r>
        </a:p>
        <a:p>
          <a:pPr lvl="0" algn="l" defTabSz="533400">
            <a:lnSpc>
              <a:spcPct val="90000"/>
            </a:lnSpc>
            <a:spcBef>
              <a:spcPct val="0"/>
            </a:spcBef>
            <a:spcAft>
              <a:spcPts val="0"/>
            </a:spcAft>
          </a:pPr>
          <a:r>
            <a:rPr lang="en-US" sz="1200" b="0" i="0" kern="1200" dirty="0" smtClean="0">
              <a:latin typeface="Arial Narrow" pitchFamily="34" charset="0"/>
            </a:rPr>
            <a:t>students with a question .  That question is </a:t>
          </a:r>
        </a:p>
        <a:p>
          <a:pPr lvl="0" algn="l" defTabSz="533400">
            <a:lnSpc>
              <a:spcPct val="90000"/>
            </a:lnSpc>
            <a:spcBef>
              <a:spcPct val="0"/>
            </a:spcBef>
            <a:spcAft>
              <a:spcPts val="0"/>
            </a:spcAft>
          </a:pPr>
          <a:r>
            <a:rPr lang="en-US" sz="1200" b="0" i="0" kern="1200" dirty="0" smtClean="0">
              <a:latin typeface="Arial Narrow" pitchFamily="34" charset="0"/>
            </a:rPr>
            <a:t>then used to create a final product that </a:t>
          </a:r>
        </a:p>
        <a:p>
          <a:pPr lvl="0" algn="l" defTabSz="533400">
            <a:lnSpc>
              <a:spcPct val="90000"/>
            </a:lnSpc>
            <a:spcBef>
              <a:spcPct val="0"/>
            </a:spcBef>
            <a:spcAft>
              <a:spcPts val="0"/>
            </a:spcAft>
          </a:pPr>
          <a:r>
            <a:rPr lang="en-US" sz="1200" b="0" i="0" kern="1200" dirty="0" smtClean="0">
              <a:latin typeface="Arial Narrow" pitchFamily="34" charset="0"/>
            </a:rPr>
            <a:t>somehow answers the question.</a:t>
          </a:r>
        </a:p>
        <a:p>
          <a:pPr lvl="0" algn="l" defTabSz="533400">
            <a:lnSpc>
              <a:spcPct val="90000"/>
            </a:lnSpc>
            <a:spcBef>
              <a:spcPct val="0"/>
            </a:spcBef>
            <a:spcAft>
              <a:spcPts val="0"/>
            </a:spcAft>
          </a:pPr>
          <a:endParaRPr lang="en-US" sz="1200" b="0" i="0" u="none" kern="1200" dirty="0" smtClean="0">
            <a:latin typeface="Arial Narrow" pitchFamily="34" charset="0"/>
          </a:endParaRPr>
        </a:p>
        <a:p>
          <a:pPr lvl="0" algn="l" defTabSz="533400">
            <a:lnSpc>
              <a:spcPct val="90000"/>
            </a:lnSpc>
            <a:spcBef>
              <a:spcPct val="0"/>
            </a:spcBef>
            <a:spcAft>
              <a:spcPts val="0"/>
            </a:spcAft>
          </a:pPr>
          <a:r>
            <a:rPr lang="en-US" sz="1200" b="0" i="0" u="none" kern="1200" dirty="0" smtClean="0">
              <a:latin typeface="Arial Narrow" pitchFamily="34" charset="0"/>
            </a:rPr>
            <a:t>-  </a:t>
          </a:r>
          <a:r>
            <a:rPr lang="en-US" sz="1400" b="0" i="0" u="none" kern="1200" dirty="0" smtClean="0">
              <a:solidFill>
                <a:srgbClr val="FF0000"/>
              </a:solidFill>
              <a:latin typeface="Arial Narrow" pitchFamily="34" charset="0"/>
            </a:rPr>
            <a:t>Focuses more on the final product, than</a:t>
          </a:r>
        </a:p>
        <a:p>
          <a:pPr lvl="0" algn="l" defTabSz="533400">
            <a:lnSpc>
              <a:spcPct val="90000"/>
            </a:lnSpc>
            <a:spcBef>
              <a:spcPct val="0"/>
            </a:spcBef>
            <a:spcAft>
              <a:spcPts val="0"/>
            </a:spcAft>
          </a:pPr>
          <a:r>
            <a:rPr lang="en-US" sz="1400" b="0" i="0" u="none" kern="1200" dirty="0" smtClean="0">
              <a:solidFill>
                <a:srgbClr val="FF0000"/>
              </a:solidFill>
              <a:latin typeface="Arial Narrow" pitchFamily="34" charset="0"/>
            </a:rPr>
            <a:t> the process of creating it.</a:t>
          </a:r>
          <a:endParaRPr lang="en-US" sz="1400" u="none" kern="1200" dirty="0">
            <a:solidFill>
              <a:srgbClr val="FF0000"/>
            </a:solidFill>
            <a:latin typeface="Arial Narrow" pitchFamily="34" charset="0"/>
          </a:endParaRPr>
        </a:p>
      </dsp:txBody>
      <dsp:txXfrm>
        <a:off x="655655" y="753077"/>
        <a:ext cx="2919510" cy="3554866"/>
      </dsp:txXfrm>
    </dsp:sp>
    <dsp:sp modelId="{68158300-4FDA-46A4-B721-6E97F9E3B8C2}">
      <dsp:nvSpPr>
        <dsp:cNvPr id="0" name=""/>
        <dsp:cNvSpPr/>
      </dsp:nvSpPr>
      <dsp:spPr>
        <a:xfrm>
          <a:off x="3232885" y="435198"/>
          <a:ext cx="5200528" cy="465200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622300">
            <a:lnSpc>
              <a:spcPct val="90000"/>
            </a:lnSpc>
            <a:spcBef>
              <a:spcPct val="0"/>
            </a:spcBef>
            <a:spcAft>
              <a:spcPct val="35000"/>
            </a:spcAft>
          </a:pPr>
          <a:r>
            <a:rPr lang="en-US" sz="1400" u="sng" kern="1200" dirty="0" smtClean="0">
              <a:latin typeface="Arial Narrow" pitchFamily="34" charset="0"/>
            </a:rPr>
            <a:t>Problem Based Learning</a:t>
          </a:r>
        </a:p>
        <a:p>
          <a:pPr lvl="0" algn="r" defTabSz="622300">
            <a:lnSpc>
              <a:spcPct val="90000"/>
            </a:lnSpc>
            <a:spcBef>
              <a:spcPct val="0"/>
            </a:spcBef>
            <a:spcAft>
              <a:spcPct val="35000"/>
            </a:spcAft>
          </a:pPr>
          <a:endParaRPr lang="en-US" sz="1400" u="sng" kern="1200" dirty="0" smtClean="0">
            <a:latin typeface="Arial Narrow" pitchFamily="34" charset="0"/>
          </a:endParaRPr>
        </a:p>
        <a:p>
          <a:pPr lvl="0" algn="r" defTabSz="622300">
            <a:lnSpc>
              <a:spcPct val="90000"/>
            </a:lnSpc>
            <a:spcBef>
              <a:spcPct val="0"/>
            </a:spcBef>
            <a:spcAft>
              <a:spcPct val="35000"/>
            </a:spcAft>
          </a:pPr>
          <a:r>
            <a:rPr lang="en-US" sz="1400" u="none" kern="1200" dirty="0" smtClean="0">
              <a:latin typeface="Arial Narrow" pitchFamily="34" charset="0"/>
            </a:rPr>
            <a:t>  -Problem Based Learning </a:t>
          </a:r>
          <a:r>
            <a:rPr lang="en-US" sz="1400" b="0" i="0" kern="1200" dirty="0" smtClean="0">
              <a:latin typeface="Arial Narrow" pitchFamily="34" charset="0"/>
            </a:rPr>
            <a:t>is an instructional                                                     strategy in which students work in cooperative learning groups to investigate and resolve a problem.</a:t>
          </a:r>
        </a:p>
        <a:p>
          <a:pPr lvl="0" algn="r" defTabSz="622300">
            <a:lnSpc>
              <a:spcPct val="90000"/>
            </a:lnSpc>
            <a:spcBef>
              <a:spcPct val="0"/>
            </a:spcBef>
            <a:spcAft>
              <a:spcPct val="35000"/>
            </a:spcAft>
          </a:pPr>
          <a:endParaRPr lang="en-US" sz="1400" b="0" i="0" kern="1200" dirty="0" smtClean="0">
            <a:latin typeface="Arial Narrow" pitchFamily="34" charset="0"/>
          </a:endParaRPr>
        </a:p>
        <a:p>
          <a:pPr lvl="0" algn="r" defTabSz="622300">
            <a:lnSpc>
              <a:spcPct val="90000"/>
            </a:lnSpc>
            <a:spcBef>
              <a:spcPct val="0"/>
            </a:spcBef>
            <a:spcAft>
              <a:spcPct val="35000"/>
            </a:spcAft>
          </a:pPr>
          <a:r>
            <a:rPr lang="en-US" sz="1400" b="0" i="0" kern="1200" dirty="0" smtClean="0">
              <a:latin typeface="Arial Narrow" pitchFamily="34" charset="0"/>
            </a:rPr>
            <a:t>       - </a:t>
          </a:r>
          <a:r>
            <a:rPr lang="en-US" sz="1200" b="0" i="0" kern="1200" dirty="0" smtClean="0">
              <a:latin typeface="Arial Narrow" pitchFamily="34" charset="0"/>
            </a:rPr>
            <a:t>Problem Based Learning problems are typically based on real-world issues or situations.   Students are able to apply prior knowledge and experiences to the problem at hand.</a:t>
          </a:r>
        </a:p>
        <a:p>
          <a:pPr lvl="0" algn="r" defTabSz="622300">
            <a:lnSpc>
              <a:spcPct val="90000"/>
            </a:lnSpc>
            <a:spcBef>
              <a:spcPct val="0"/>
            </a:spcBef>
            <a:spcAft>
              <a:spcPct val="35000"/>
            </a:spcAft>
          </a:pPr>
          <a:endParaRPr lang="en-US" sz="1400" b="0" i="0" kern="1200" dirty="0" smtClean="0">
            <a:latin typeface="Arial Narrow" pitchFamily="34" charset="0"/>
          </a:endParaRPr>
        </a:p>
        <a:p>
          <a:pPr lvl="0" algn="r" defTabSz="622300">
            <a:lnSpc>
              <a:spcPct val="90000"/>
            </a:lnSpc>
            <a:spcBef>
              <a:spcPct val="0"/>
            </a:spcBef>
            <a:spcAft>
              <a:spcPct val="35000"/>
            </a:spcAft>
          </a:pPr>
          <a:r>
            <a:rPr lang="en-US" sz="1400" b="0" i="0" u="none" kern="1200" dirty="0" smtClean="0">
              <a:latin typeface="Arial Narrow" pitchFamily="34" charset="0"/>
            </a:rPr>
            <a:t>-    </a:t>
          </a:r>
          <a:r>
            <a:rPr lang="en-US" sz="1400" b="0" i="0" u="none" kern="1200" dirty="0" smtClean="0">
              <a:solidFill>
                <a:srgbClr val="FF0000"/>
              </a:solidFill>
              <a:latin typeface="Arial Narrow" pitchFamily="34" charset="0"/>
            </a:rPr>
            <a:t>Focuses more on the process of problem solving, rather than the outcome.</a:t>
          </a:r>
          <a:endParaRPr lang="en-US" sz="1400" b="0" u="none" kern="1200" dirty="0">
            <a:solidFill>
              <a:srgbClr val="FF0000"/>
            </a:solidFill>
            <a:latin typeface="Arial Narrow" pitchFamily="34" charset="0"/>
          </a:endParaRPr>
        </a:p>
      </dsp:txBody>
      <dsp:txXfrm>
        <a:off x="4708710" y="983770"/>
        <a:ext cx="2998502" cy="355486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25855B-040A-420E-B0C0-253A4E6F0A7D}" type="datetimeFigureOut">
              <a:rPr lang="en-US" smtClean="0"/>
              <a:pPr/>
              <a:t>8/1/2011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2EAA07-9B95-42B3-BD6B-5100B1AAF6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BF185E-C79F-4D04-BE47-E7B91454CD12}"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7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822139-F113-44DE-A62D-D705733F5FDD}"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3D0FE9-2FFC-41DB-A913-254E575BDF40}"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PBL encourages Creativity </a:t>
            </a:r>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2C758F-2DB6-493A-801C-DB4289F9CC60}"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3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1FA2E8-02E3-48B3-AAA7-FA618BECB12F}"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8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D03C23-E8A0-4C82-B2B0-C7CB9197B8F4}"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9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C0711B-545B-4282-A5FC-369EAA60747A}"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8DDA9D-8483-402A-8272-B0828BADF236}"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4DA0A8-7317-4772-94CA-6C52758DC01E}"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BF185E-C79F-4D04-BE47-E7B91454CD12}"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6F5561-8D01-4D89-8329-34B42F1D0C7D}"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85A87A-87B0-4024-963C-8B520594F2B4}"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497C75-EB02-4E8A-95B9-61AEF4E20764}"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0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0FD184-82ED-4866-8C19-1161F82514FF}"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8CDAAB-7847-46B4-8033-EAE4794CAC69}"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1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F7E28D-7859-4C5A-AAE7-33A0C6A9DE46}"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225B02-DFC3-4CD6-8BD9-6233CB787867}"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51D7D0-EB3C-41E7-9988-9458F30BDCA7}"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6F3F9B-CE5C-41FA-B74E-81E4D8D9605F}"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A06D800-192F-4021-975A-D9DFB227B9A8}" type="slidenum">
              <a:rPr lang="en-US" smtClean="0"/>
              <a:pPr>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p:spPr>
      </p:sp>
      <p:sp>
        <p:nvSpPr>
          <p:cNvPr id="2478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7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B8F14B-67A6-4665-8C50-63B35185F7E5}"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p:spPr>
      </p:sp>
      <p:sp>
        <p:nvSpPr>
          <p:cNvPr id="2478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7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B8F14B-67A6-4665-8C50-63B35185F7E5}"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p:spPr>
      </p:sp>
      <p:sp>
        <p:nvSpPr>
          <p:cNvPr id="2488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8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D11594-4382-4CE0-B1BD-6CC02660B4A7}"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p:spPr>
      </p:sp>
      <p:sp>
        <p:nvSpPr>
          <p:cNvPr id="2488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8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D11594-4382-4CE0-B1BD-6CC02660B4A7}" type="slidenum">
              <a:rPr lang="en-US" smtClean="0"/>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236D2A-E884-4D13-BD07-89F5C61E8467}" type="slidenum">
              <a:rPr lang="en-US" smtClean="0"/>
              <a:pPr fontAlgn="base">
                <a:spcBef>
                  <a:spcPct val="0"/>
                </a:spcBef>
                <a:spcAft>
                  <a:spcPct val="0"/>
                </a:spcAft>
                <a:defRPr/>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smtClean="0"/>
          </a:p>
        </p:txBody>
      </p:sp>
      <p:sp>
        <p:nvSpPr>
          <p:cNvPr id="53252" name="Slide Number Placeholder 3"/>
          <p:cNvSpPr>
            <a:spLocks noGrp="1"/>
          </p:cNvSpPr>
          <p:nvPr>
            <p:ph type="sldNum" sz="quarter" idx="5"/>
          </p:nvPr>
        </p:nvSpPr>
        <p:spPr>
          <a:noFill/>
        </p:spPr>
        <p:txBody>
          <a:bodyPr/>
          <a:lstStyle/>
          <a:p>
            <a:fld id="{B46E9FC0-E6A4-458D-B400-FFD3D482AAA8}" type="slidenum">
              <a:rPr lang="en-US" smtClean="0"/>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52BE67-21B4-4CE5-B8B8-09476E9B376C}"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B5CA25-068A-4ECC-82BA-044EA08AF624}"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A73C30-3A42-4D20-BA79-F2432A797815}" type="slidenum">
              <a:rPr lang="en-US"/>
              <a:pPr fontAlgn="base">
                <a:spcBef>
                  <a:spcPct val="0"/>
                </a:spcBef>
                <a:spcAft>
                  <a:spcPct val="0"/>
                </a:spcAft>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B5CA25-068A-4ECC-82BA-044EA08AF624}"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6E1EB1-A694-4987-B232-9469A75CAEAB}" type="slidenum">
              <a:rPr lang="en-US"/>
              <a:pPr fontAlgn="base">
                <a:spcBef>
                  <a:spcPct val="0"/>
                </a:spcBef>
                <a:spcAft>
                  <a:spcPct val="0"/>
                </a:spcAft>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5CF1C5-3FB8-4FB8-B2E2-89221BFB1929}" type="slidenum">
              <a:rPr lang="en-US"/>
              <a:pPr fontAlgn="base">
                <a:spcBef>
                  <a:spcPct val="0"/>
                </a:spcBef>
                <a:spcAft>
                  <a:spcPct val="0"/>
                </a:spcAft>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78BA0F-5D06-4A79-8026-0FE20EDA440A}" type="slidenum">
              <a:rPr lang="en-US" smtClean="0"/>
              <a:pPr fontAlgn="base">
                <a:spcBef>
                  <a:spcPct val="0"/>
                </a:spcBef>
                <a:spcAft>
                  <a:spcPct val="0"/>
                </a:spcAft>
                <a:defRPr/>
              </a:pPr>
              <a:t>63</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0DB23D-295B-47DB-84FA-5466E58FF4ED}" type="slidenum">
              <a:rPr lang="en-US" smtClean="0"/>
              <a:pPr fontAlgn="base">
                <a:spcBef>
                  <a:spcPct val="0"/>
                </a:spcBef>
                <a:spcAft>
                  <a:spcPct val="0"/>
                </a:spcAft>
                <a:defRPr/>
              </a:pPr>
              <a:t>64</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BC174B0-2A24-49C3-9498-8EE39F65AB16}" type="slidenum">
              <a:rPr lang="en-US" smtClean="0"/>
              <a:pPr>
                <a:defRPr/>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1BDFBEB-8282-4747-B4A6-2BD8A4AD7C61}" type="slidenum">
              <a:rPr lang="en-US" smtClean="0"/>
              <a:pPr>
                <a:defRPr/>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bwMode="auto">
          <a:noFill/>
          <a:ln>
            <a:solidFill>
              <a:srgbClr val="000000"/>
            </a:solidFill>
            <a:miter lim="800000"/>
            <a:headEnd/>
            <a:tailEnd/>
          </a:ln>
        </p:spPr>
      </p:sp>
      <p:sp>
        <p:nvSpPr>
          <p:cNvPr id="2467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6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8C4D89-FF49-495E-802A-AF6DB08E3DEA}" type="slidenum">
              <a:rPr lang="en-US" smtClean="0"/>
              <a:pPr/>
              <a:t>69</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712201-8A20-4A1E-BB6B-D45BA760E4D3}" type="slidenum">
              <a:rPr lang="en-US" smtClean="0"/>
              <a:pPr/>
              <a:t>7</a:t>
            </a:fld>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EC6DDB-FCCD-4E1C-AAD7-D966C8D1790F}" type="slidenum">
              <a:rPr lang="en-US" smtClean="0"/>
              <a:pPr fontAlgn="base">
                <a:spcBef>
                  <a:spcPct val="0"/>
                </a:spcBef>
                <a:spcAft>
                  <a:spcPct val="0"/>
                </a:spcAft>
                <a:defRPr/>
              </a:pPr>
              <a:t>73</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CE2B0E-2F6B-4982-BBA0-5A10D4632582}" type="slidenum">
              <a:rPr lang="en-US" smtClean="0"/>
              <a:pPr fontAlgn="base">
                <a:spcBef>
                  <a:spcPct val="0"/>
                </a:spcBef>
                <a:spcAft>
                  <a:spcPct val="0"/>
                </a:spcAft>
                <a:defRPr/>
              </a:pPr>
              <a:t>74</a:t>
            </a:fld>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9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54541F-700D-47E7-B618-84C948FDA066}" type="slidenum">
              <a:rPr lang="en-US" smtClean="0"/>
              <a:pPr/>
              <a:t>75</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A8E106-57A0-4018-9461-39F4E5513912}" type="slidenum">
              <a:rPr lang="en-US" smtClean="0"/>
              <a:pPr/>
              <a:t>76</a:t>
            </a:fld>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2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C348A3-3189-42C3-AC4A-CD6DBBA0ADC5}" type="slidenum">
              <a:rPr lang="en-US" smtClean="0"/>
              <a:pPr/>
              <a:t>77</a:t>
            </a:fld>
            <a:endParaRPr lang="en-U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21A979-8542-414F-A9DF-72810EBE6F56}" type="slidenum">
              <a:rPr lang="en-US" smtClean="0"/>
              <a:pPr/>
              <a:t>78</a:t>
            </a:fld>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72A3DA-6250-47AD-BDDF-171E95952789}" type="slidenum">
              <a:rPr lang="en-US" smtClean="0"/>
              <a:pPr/>
              <a:t>79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2C10BC-D731-4989-8B04-048065BBF9C1}" type="slidenum">
              <a:rPr lang="en-US" smtClean="0"/>
              <a:pPr/>
              <a:t>8</a:t>
            </a:fld>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5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A89B21-119A-4BC5-B0A3-FB0F1B7FFD90}" type="slidenum">
              <a:rPr lang="en-US" smtClean="0"/>
              <a:pPr/>
              <a:t>80</a:t>
            </a:fld>
            <a:endParaRPr lang="en-U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DC654D-08E0-4418-A7B7-8C477597067C}" type="slidenum">
              <a:rPr lang="en-US" smtClean="0"/>
              <a:pPr/>
              <a:t>81</a:t>
            </a:fld>
            <a:endParaRPr 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7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F54996-383E-4BF9-9B98-29D22E0C6226}" type="slidenum">
              <a:rPr lang="en-US" smtClean="0"/>
              <a:pPr/>
              <a:t>82</a:t>
            </a:fld>
            <a:endParaRPr 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C977BB6-E572-46BE-8A23-BF8D628A850A}" type="slidenum">
              <a:rPr lang="en-US" smtClean="0"/>
              <a:pPr>
                <a:defRPr/>
              </a:pPr>
              <a:t>83</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C977BB6-E572-46BE-8A23-BF8D628A850A}" type="slidenum">
              <a:rPr lang="en-US" smtClean="0"/>
              <a:pPr>
                <a:defRPr/>
              </a:pPr>
              <a:t>84</a:t>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BA763C-65D9-406A-9644-45BD97C95F89}" type="slidenum">
              <a:rPr lang="en-US" smtClean="0"/>
              <a:pPr>
                <a:defRPr/>
              </a:pPr>
              <a:t>85</a:t>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C4B5603-A5F4-4B1F-B9EC-5FF62F600D1D}" type="slidenum">
              <a:rPr lang="en-US" smtClean="0"/>
              <a:pPr>
                <a:defRPr/>
              </a:pPr>
              <a:t>86</a:t>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8E9D3E5-D823-4D0A-8CFC-BB52F9856EA9}" type="slidenum">
              <a:rPr lang="en-US" smtClean="0"/>
              <a:pPr>
                <a:defRPr/>
              </a:pPr>
              <a:t>87</a:t>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0DBA4C1-C96F-4634-9331-DA75F27C94A1}" type="slidenum">
              <a:rPr lang="en-US" smtClean="0"/>
              <a:pPr>
                <a:defRPr/>
              </a:pPr>
              <a:t>88</a:t>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89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D248F6-4D7F-4AFD-B9E2-48D08B42B285}" type="slidenum">
              <a:rPr lang="en-US" smtClean="0"/>
              <a:pPr/>
              <a:t>9</a:t>
            </a:fld>
            <a:endParaRPr lang="en-US"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90</a:t>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91</a:t>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B436040-0837-4080-B82E-77A1253CACDA}" type="slidenum">
              <a:rPr lang="en-US" smtClean="0"/>
              <a:pPr>
                <a:defRPr/>
              </a:pPr>
              <a:t>92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C00025E0-6B74-4DD7-8A68-C36578815C8D}"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00025E0-6B74-4DD7-8A68-C36578815C8D}"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0025E0-6B74-4DD7-8A68-C36578815C8D}"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0025E0-6B74-4DD7-8A68-C36578815C8D}"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0025E0-6B74-4DD7-8A68-C36578815C8D}"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0025E0-6B74-4DD7-8A68-C36578815C8D}"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0025E0-6B74-4DD7-8A68-C36578815C8D}"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onsolas" pitchFamily="49"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C00025E0-6B74-4DD7-8A68-C36578815C8D}"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C00025E0-6B74-4DD7-8A68-C36578815C8D}"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0025E0-6B74-4DD7-8A68-C36578815C8D}"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41DAF-7B71-432E-B100-DAF8A46F8D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henry@eirc.org" TargetMode="External"/><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eirc.org/" TargetMode="External"/><Relationship Id="rId5" Type="http://schemas.openxmlformats.org/officeDocument/2006/relationships/hyperlink" Target="http://cctec-pbl.wikispaces.com/home" TargetMode="External"/><Relationship Id="rId4" Type="http://schemas.openxmlformats.org/officeDocument/2006/relationships/hyperlink" Target="http://pbl4teachers.wikispaces.com/hom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pbl4teachers.wikispaces.com/PBL+Article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alSQpinagp0"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file:///C:\Documents%20and%20Settings\jhenry\My%20Documents\My%20Videos\RealPlayer%20Downloads\Fedex%20-%20Cast%20Away%20Commercial.flv"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www.21stcenturyskills.org/route21/"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hyperlink" Target="http://www.21stcenturyskills.org/"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www.state.nj.us/education/cccs/2009/final.htm" TargetMode="External"/><Relationship Id="rId4" Type="http://schemas.openxmlformats.org/officeDocument/2006/relationships/hyperlink" Target="../Telent21/ubdtemplate.doc"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Creatively%20Speaking,%20Part%20Two%20%20Sir%20Ken%20Robinson%20on%20the%20Power%20of%20the%20Imaginative%20Mind%20%20%20Edutopia#.wmv"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hyperlink" Target="http://www.cotf.edu/ete/"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careerandtechnical.wikispaces.com/" TargetMode="External"/><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hyperlink" Target="http://www.njgreenprogramofstudy.org/"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pbl4teachers.wikispaces.com/Web+2.0+Resources"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pbl4teachers.wikispaces.com/E-Portfolios"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hyperlink" Target="Problem_Based_Learnin_What_Is_it.isf"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faculty.mwsu.edu/west/maryann.coe/coe/inquire/inquiry.htm"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www.studygs.net/pbl.htm" TargetMode="External"/><Relationship Id="rId2" Type="http://schemas.openxmlformats.org/officeDocument/2006/relationships/notesSlide" Target="../notesSlides/notesSlide70.xml"/><Relationship Id="rId1" Type="http://schemas.openxmlformats.org/officeDocument/2006/relationships/slideLayout" Target="../slideLayouts/slideLayout7.xml"/><Relationship Id="rId4" Type="http://schemas.openxmlformats.org/officeDocument/2006/relationships/hyperlink" Target="http://venom.cet.edu/ete/teacher/teacher.html"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hyperlink" Target="http://www.state.nj.us/education/cccs/2009/" TargetMode="External"/><Relationship Id="rId2" Type="http://schemas.openxmlformats.org/officeDocument/2006/relationships/notesSlide" Target="../notesSlides/notesSlide89.xml"/><Relationship Id="rId1" Type="http://schemas.openxmlformats.org/officeDocument/2006/relationships/slideLayout" Target="../slideLayouts/slideLayout7.xml"/><Relationship Id="rId4" Type="http://schemas.openxmlformats.org/officeDocument/2006/relationships/hyperlink" Target="http://pbl4teachers.wikispaces.com/CCTEC"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2" Type="http://schemas.openxmlformats.org/officeDocument/2006/relationships/notesSlide" Target="../notesSlides/notesSlide90.xml"/><Relationship Id="rId1" Type="http://schemas.openxmlformats.org/officeDocument/2006/relationships/slideLayout" Target="../slideLayouts/slideLayout4.xml"/><Relationship Id="rId6" Type="http://schemas.openxmlformats.org/officeDocument/2006/relationships/hyperlink" Target="http://www.cotf.edu/earthinfo" TargetMode="External"/><Relationship Id="rId5" Type="http://schemas.openxmlformats.org/officeDocument/2006/relationships/hyperlink" Target="http://www.ascd.org/publications/educational_leadership/feb08/vol65/num05/Project-Based_Learning.aspx" TargetMode="External"/><Relationship Id="rId4" Type="http://schemas.openxmlformats.org/officeDocument/2006/relationships/hyperlink" Target="http://www.edutopia.org/seymour-papert-project-based-learning" TargetMode="External"/></Relationships>
</file>

<file path=ppt/slides/_rels/slide91.xml.rels><?xml version="1.0" encoding="UTF-8" standalone="yes"?>
<Relationships xmlns="http://schemas.openxmlformats.org/package/2006/relationships"><Relationship Id="rId8" Type="http://schemas.openxmlformats.org/officeDocument/2006/relationships/hyperlink" Target="http://www.uoregon.edu/~moursund/Math/pbl.htm" TargetMode="External"/><Relationship Id="rId3" Type="http://schemas.openxmlformats.org/officeDocument/2006/relationships/hyperlink" Target="http://www.cotf.edu/ete/" TargetMode="External"/><Relationship Id="rId7" Type="http://schemas.openxmlformats.org/officeDocument/2006/relationships/hyperlink" Target="http://www.udel.edu/pbl/problems/" TargetMode="External"/><Relationship Id="rId2" Type="http://schemas.openxmlformats.org/officeDocument/2006/relationships/notesSlide" Target="../notesSlides/notesSlide91.xml"/><Relationship Id="rId1" Type="http://schemas.openxmlformats.org/officeDocument/2006/relationships/slideLayout" Target="../slideLayouts/slideLayout4.xml"/><Relationship Id="rId6" Type="http://schemas.openxmlformats.org/officeDocument/2006/relationships/hyperlink" Target="http://www.mcli.dist.maricopa.edu/pbl/sd96/knowns.html" TargetMode="External"/><Relationship Id="rId5" Type="http://schemas.openxmlformats.org/officeDocument/2006/relationships/hyperlink" Target="http://www.pbli.org/pbl/generic_pbl.htm" TargetMode="External"/><Relationship Id="rId4" Type="http://schemas.openxmlformats.org/officeDocument/2006/relationships/hyperlink" Target="http://instep.cet.edu/instrucdes.html" TargetMode="Externa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9144000" cy="1219200"/>
          </a:xfrm>
        </p:spPr>
        <p:txBody>
          <a:bodyPr>
            <a:noAutofit/>
          </a:bodyPr>
          <a:lstStyle/>
          <a:p>
            <a:pPr>
              <a:defRPr/>
            </a:pPr>
            <a:r>
              <a:rPr lang="en-US" sz="3600" dirty="0" smtClean="0"/>
              <a:t>Project and Problem Based Learning</a:t>
            </a:r>
            <a:br>
              <a:rPr lang="en-US" sz="3600" dirty="0" smtClean="0"/>
            </a:br>
            <a:r>
              <a:rPr lang="en-US" sz="3600" dirty="0" smtClean="0"/>
              <a:t/>
            </a:r>
            <a:br>
              <a:rPr lang="en-US" sz="3600" dirty="0" smtClean="0"/>
            </a:br>
            <a:r>
              <a:rPr lang="en-US" sz="2800" dirty="0" smtClean="0">
                <a:solidFill>
                  <a:schemeClr val="tx1">
                    <a:lumMod val="50000"/>
                  </a:schemeClr>
                </a:solidFill>
                <a:cs typeface="Times New Roman" pitchFamily="18" charset="0"/>
              </a:rPr>
              <a:t> </a:t>
            </a:r>
            <a:r>
              <a:rPr lang="en-US" sz="3600" dirty="0" smtClean="0"/>
              <a:t/>
            </a:r>
            <a:br>
              <a:rPr lang="en-US" sz="3600" dirty="0" smtClean="0"/>
            </a:br>
            <a:r>
              <a:rPr lang="en-US" sz="3600" dirty="0" smtClean="0"/>
              <a:t/>
            </a:r>
            <a:br>
              <a:rPr lang="en-US" sz="3600" dirty="0" smtClean="0"/>
            </a:br>
            <a:r>
              <a:rPr lang="en-US" sz="3600" dirty="0" smtClean="0">
                <a:solidFill>
                  <a:schemeClr val="tx2">
                    <a:lumMod val="75000"/>
                  </a:schemeClr>
                </a:solidFill>
              </a:rPr>
              <a:t/>
            </a:r>
            <a:br>
              <a:rPr lang="en-US" sz="3600" dirty="0" smtClean="0">
                <a:solidFill>
                  <a:schemeClr val="tx2">
                    <a:lumMod val="75000"/>
                  </a:schemeClr>
                </a:solidFill>
              </a:rPr>
            </a:br>
            <a:endParaRPr lang="en-US" sz="3600" dirty="0" smtClean="0"/>
          </a:p>
        </p:txBody>
      </p:sp>
      <p:sp>
        <p:nvSpPr>
          <p:cNvPr id="14339" name="Rectangle 2"/>
          <p:cNvSpPr>
            <a:spLocks noChangeArrowheads="1"/>
          </p:cNvSpPr>
          <p:nvPr/>
        </p:nvSpPr>
        <p:spPr bwMode="auto">
          <a:xfrm>
            <a:off x="304800" y="2743200"/>
            <a:ext cx="8458200" cy="3600986"/>
          </a:xfrm>
          <a:prstGeom prst="rect">
            <a:avLst/>
          </a:prstGeom>
          <a:noFill/>
          <a:ln w="9525">
            <a:noFill/>
            <a:miter lim="800000"/>
            <a:headEnd/>
            <a:tailEnd/>
          </a:ln>
        </p:spPr>
        <p:txBody>
          <a:bodyPr>
            <a:spAutoFit/>
          </a:bodyPr>
          <a:lstStyle/>
          <a:p>
            <a:pPr algn="ctr"/>
            <a:r>
              <a:rPr lang="en-US" sz="2000" b="1" dirty="0">
                <a:latin typeface="+mj-lt"/>
              </a:rPr>
              <a:t>John Henry</a:t>
            </a:r>
            <a:br>
              <a:rPr lang="en-US" sz="2000" b="1" dirty="0">
                <a:latin typeface="+mj-lt"/>
              </a:rPr>
            </a:br>
            <a:r>
              <a:rPr lang="en-US" sz="2000" b="1" dirty="0">
                <a:latin typeface="+mj-lt"/>
              </a:rPr>
              <a:t>EIRC</a:t>
            </a:r>
            <a:br>
              <a:rPr lang="en-US" sz="2000" b="1" dirty="0">
                <a:latin typeface="+mj-lt"/>
              </a:rPr>
            </a:br>
            <a:r>
              <a:rPr lang="en-US" sz="2000" b="1" dirty="0" smtClean="0">
                <a:latin typeface="+mj-lt"/>
                <a:hlinkClick r:id="rId3"/>
              </a:rPr>
              <a:t>jhenry@eirc.org</a:t>
            </a:r>
            <a:endParaRPr lang="en-US" sz="2000" b="1" dirty="0" smtClean="0">
              <a:latin typeface="+mj-lt"/>
            </a:endParaRPr>
          </a:p>
          <a:p>
            <a:pPr algn="ctr"/>
            <a:endParaRPr lang="en-US" sz="2000" b="1" dirty="0" smtClean="0">
              <a:latin typeface="+mj-lt"/>
            </a:endParaRPr>
          </a:p>
          <a:p>
            <a:pPr algn="ctr"/>
            <a:r>
              <a:rPr lang="en-US" sz="2800" b="1" dirty="0" smtClean="0">
                <a:latin typeface="+mj-lt"/>
                <a:hlinkClick r:id="rId4"/>
              </a:rPr>
              <a:t>http://pbl4teachers.wikispaces.com/home</a:t>
            </a:r>
            <a:endParaRPr lang="en-US" sz="2800" b="1" dirty="0" smtClean="0">
              <a:latin typeface="+mj-lt"/>
            </a:endParaRPr>
          </a:p>
          <a:p>
            <a:pPr algn="ctr"/>
            <a:endParaRPr lang="en-US" sz="2800" b="1" dirty="0" smtClean="0">
              <a:latin typeface="+mj-lt"/>
            </a:endParaRPr>
          </a:p>
          <a:p>
            <a:pPr algn="ctr"/>
            <a:r>
              <a:rPr lang="en-US" sz="2800" b="1" dirty="0" smtClean="0">
                <a:hlinkClick r:id="rId5"/>
              </a:rPr>
              <a:t>http://cctec-pbl.wikispaces.com</a:t>
            </a:r>
            <a:endParaRPr lang="en-US" sz="2800" b="1" dirty="0" smtClean="0"/>
          </a:p>
          <a:p>
            <a:pPr algn="ctr"/>
            <a:r>
              <a:rPr lang="en-US" sz="2800" b="1" dirty="0">
                <a:latin typeface="+mj-lt"/>
              </a:rPr>
              <a:t/>
            </a:r>
            <a:br>
              <a:rPr lang="en-US" sz="2800" b="1" dirty="0">
                <a:latin typeface="+mj-lt"/>
              </a:rPr>
            </a:br>
            <a:r>
              <a:rPr lang="en-US" b="1" dirty="0">
                <a:latin typeface="+mj-lt"/>
              </a:rPr>
              <a:t/>
            </a:r>
            <a:br>
              <a:rPr lang="en-US" b="1" dirty="0">
                <a:latin typeface="+mj-lt"/>
              </a:rPr>
            </a:br>
            <a:endParaRPr lang="en-US" dirty="0">
              <a:latin typeface="+mj-lt"/>
            </a:endParaRPr>
          </a:p>
        </p:txBody>
      </p:sp>
      <p:pic>
        <p:nvPicPr>
          <p:cNvPr id="14340" name="Picture 2" descr="EIRC logo">
            <a:hlinkClick r:id="rId6"/>
          </p:cNvPr>
          <p:cNvPicPr>
            <a:picLocks noChangeAspect="1" noChangeArrowheads="1"/>
          </p:cNvPicPr>
          <p:nvPr/>
        </p:nvPicPr>
        <p:blipFill>
          <a:blip r:embed="rId7" cstate="print"/>
          <a:srcRect/>
          <a:stretch>
            <a:fillRect/>
          </a:stretch>
        </p:blipFill>
        <p:spPr bwMode="auto">
          <a:xfrm>
            <a:off x="3352800" y="990600"/>
            <a:ext cx="2305015" cy="1106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Autofit/>
          </a:bodyPr>
          <a:lstStyle/>
          <a:p>
            <a:pPr algn="ctr">
              <a:defRPr/>
            </a:pPr>
            <a:r>
              <a:rPr lang="en-US" sz="3200" dirty="0" smtClean="0">
                <a:solidFill>
                  <a:schemeClr val="tx1">
                    <a:lumMod val="50000"/>
                  </a:schemeClr>
                </a:solidFill>
              </a:rPr>
              <a:t>What does the research say about PBL?</a:t>
            </a:r>
          </a:p>
        </p:txBody>
      </p:sp>
      <p:sp>
        <p:nvSpPr>
          <p:cNvPr id="12291" name="Content Placeholder 2"/>
          <p:cNvSpPr>
            <a:spLocks noGrp="1"/>
          </p:cNvSpPr>
          <p:nvPr>
            <p:ph idx="1"/>
          </p:nvPr>
        </p:nvSpPr>
        <p:spPr>
          <a:xfrm>
            <a:off x="762000" y="1905000"/>
            <a:ext cx="7693025" cy="3724275"/>
          </a:xfrm>
        </p:spPr>
        <p:txBody>
          <a:bodyPr>
            <a:normAutofit lnSpcReduction="10000"/>
          </a:bodyPr>
          <a:lstStyle/>
          <a:p>
            <a:pPr algn="ctr">
              <a:buFont typeface="Wingdings" pitchFamily="2" charset="2"/>
              <a:buNone/>
              <a:defRPr/>
            </a:pPr>
            <a:r>
              <a:rPr lang="en-US" sz="2400" dirty="0" smtClean="0">
                <a:solidFill>
                  <a:schemeClr val="tx1">
                    <a:lumMod val="50000"/>
                  </a:schemeClr>
                </a:solidFill>
                <a:latin typeface="+mj-lt"/>
              </a:rPr>
              <a:t>  </a:t>
            </a:r>
            <a:r>
              <a:rPr lang="en-US" sz="2600" dirty="0" smtClean="0">
                <a:solidFill>
                  <a:schemeClr val="tx1">
                    <a:lumMod val="50000"/>
                  </a:schemeClr>
                </a:solidFill>
                <a:latin typeface="+mj-lt"/>
              </a:rPr>
              <a:t> </a:t>
            </a:r>
            <a:br>
              <a:rPr lang="en-US" sz="2600" dirty="0" smtClean="0">
                <a:solidFill>
                  <a:schemeClr val="tx1">
                    <a:lumMod val="50000"/>
                  </a:schemeClr>
                </a:solidFill>
                <a:latin typeface="+mj-lt"/>
              </a:rPr>
            </a:br>
            <a:r>
              <a:rPr lang="en-US" sz="2600" dirty="0" smtClean="0">
                <a:solidFill>
                  <a:schemeClr val="tx1">
                    <a:lumMod val="50000"/>
                  </a:schemeClr>
                </a:solidFill>
                <a:latin typeface="+mj-lt"/>
              </a:rPr>
              <a:t> Lakeview School in Ill., use PBL to reach students who are struggling in traditional schools by implementing a curriculum that is based on "</a:t>
            </a:r>
            <a:r>
              <a:rPr lang="en-US" sz="2600" b="1" u="sng" dirty="0" smtClean="0">
                <a:solidFill>
                  <a:schemeClr val="tx1">
                    <a:lumMod val="50000"/>
                  </a:schemeClr>
                </a:solidFill>
                <a:latin typeface="+mj-lt"/>
              </a:rPr>
              <a:t>doing things based on  real world situation.“</a:t>
            </a:r>
            <a:r>
              <a:rPr lang="en-US" sz="2600" dirty="0" smtClean="0">
                <a:solidFill>
                  <a:schemeClr val="tx1">
                    <a:lumMod val="50000"/>
                  </a:schemeClr>
                </a:solidFill>
                <a:latin typeface="+mj-lt"/>
              </a:rPr>
              <a:t>  while addressing state standards -- and uses a project-based approach that incorporates cultural awareness, sustainability and other </a:t>
            </a:r>
            <a:r>
              <a:rPr lang="en-US" sz="2600" b="1" u="sng" dirty="0" smtClean="0">
                <a:solidFill>
                  <a:schemeClr val="tx1">
                    <a:lumMod val="50000"/>
                  </a:schemeClr>
                </a:solidFill>
                <a:latin typeface="+mj-lt"/>
              </a:rPr>
              <a:t>themes.  </a:t>
            </a:r>
          </a:p>
          <a:p>
            <a:pPr>
              <a:buFont typeface="Wingdings" pitchFamily="2" charset="2"/>
              <a:buNone/>
              <a:defRPr/>
            </a:pPr>
            <a:endParaRPr lang="en-US" sz="2400" dirty="0" smtClean="0">
              <a:solidFill>
                <a:schemeClr val="tx1">
                  <a:lumMod val="50000"/>
                </a:schemeClr>
              </a:solidFill>
              <a:latin typeface="+mj-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52600"/>
            <a:ext cx="8229600" cy="1143000"/>
          </a:xfrm>
        </p:spPr>
        <p:txBody>
          <a:bodyPr>
            <a:noAutofit/>
          </a:bodyPr>
          <a:lstStyle/>
          <a:p>
            <a:r>
              <a:rPr lang="en-US" sz="3200" dirty="0" smtClean="0"/>
              <a:t>PBL Articles</a:t>
            </a:r>
            <a:br>
              <a:rPr lang="en-US" sz="3200" dirty="0" smtClean="0"/>
            </a:br>
            <a:r>
              <a:rPr lang="en-US" sz="3200" dirty="0" smtClean="0"/>
              <a:t/>
            </a:r>
            <a:br>
              <a:rPr lang="en-US" sz="3200" dirty="0" smtClean="0"/>
            </a:br>
            <a:r>
              <a:rPr lang="en-US" sz="3200" dirty="0" smtClean="0"/>
              <a:t/>
            </a:r>
            <a:br>
              <a:rPr lang="en-US" sz="3200" dirty="0" smtClean="0"/>
            </a:br>
            <a:r>
              <a:rPr lang="en-US" sz="2400" dirty="0" smtClean="0">
                <a:hlinkClick r:id="rId3"/>
              </a:rPr>
              <a:t>http://pbl4teachers.wikispaces.com/PBL+Articles</a:t>
            </a:r>
            <a:r>
              <a:rPr lang="en-US" sz="2400" dirty="0" smtClean="0"/>
              <a:t>  </a:t>
            </a:r>
            <a:r>
              <a:rPr lang="en-US" sz="3200" dirty="0" smtClean="0"/>
              <a:t/>
            </a:r>
            <a:br>
              <a:rPr lang="en-US" sz="3200" dirty="0" smtClean="0"/>
            </a:br>
            <a:r>
              <a:rPr lang="en-US" sz="3200" dirty="0" smtClean="0"/>
              <a:t/>
            </a:r>
            <a:br>
              <a:rPr lang="en-US" sz="3200" dirty="0" smtClean="0"/>
            </a:b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l="3125" t="25333" r="47656" b="15866"/>
          <a:stretch>
            <a:fillRect/>
          </a:stretch>
        </p:blipFill>
        <p:spPr bwMode="auto">
          <a:xfrm>
            <a:off x="0" y="76200"/>
            <a:ext cx="9091613" cy="6858000"/>
          </a:xfrm>
          <a:prstGeom prst="rect">
            <a:avLst/>
          </a:prstGeom>
          <a:noFill/>
          <a:ln w="9525">
            <a:noFill/>
            <a:miter lim="800000"/>
            <a:headEnd/>
            <a:tailEnd/>
          </a:ln>
        </p:spPr>
      </p:pic>
      <p:sp>
        <p:nvSpPr>
          <p:cNvPr id="25603" name="TextBox 2"/>
          <p:cNvSpPr txBox="1">
            <a:spLocks noChangeArrowheads="1"/>
          </p:cNvSpPr>
          <p:nvPr/>
        </p:nvSpPr>
        <p:spPr bwMode="auto">
          <a:xfrm>
            <a:off x="6248400" y="609600"/>
            <a:ext cx="2895600" cy="1200329"/>
          </a:xfrm>
          <a:prstGeom prst="rect">
            <a:avLst/>
          </a:prstGeom>
          <a:noFill/>
          <a:ln w="9525">
            <a:noFill/>
            <a:miter lim="800000"/>
            <a:headEnd/>
            <a:tailEnd/>
          </a:ln>
        </p:spPr>
        <p:txBody>
          <a:bodyPr wrap="square">
            <a:spAutoFit/>
          </a:bodyPr>
          <a:lstStyle/>
          <a:p>
            <a:pPr algn="ctr"/>
            <a:r>
              <a:rPr lang="en-US" sz="2400" dirty="0"/>
              <a:t>Lecture…Sit and </a:t>
            </a:r>
            <a:r>
              <a:rPr lang="en-US" sz="2400" dirty="0" smtClean="0"/>
              <a:t>Get</a:t>
            </a:r>
          </a:p>
          <a:p>
            <a:pPr algn="ctr"/>
            <a:endParaRPr lang="en-US" sz="2400" dirty="0" smtClean="0"/>
          </a:p>
          <a:p>
            <a:pPr algn="ctr"/>
            <a:r>
              <a:rPr lang="en-US" sz="2400" dirty="0" smtClean="0"/>
              <a:t>Passive</a:t>
            </a:r>
            <a:endParaRPr lang="en-US" sz="2000" dirty="0"/>
          </a:p>
        </p:txBody>
      </p:sp>
      <p:sp>
        <p:nvSpPr>
          <p:cNvPr id="25604" name="TextBox 3"/>
          <p:cNvSpPr txBox="1">
            <a:spLocks noChangeArrowheads="1"/>
          </p:cNvSpPr>
          <p:nvPr/>
        </p:nvSpPr>
        <p:spPr bwMode="auto">
          <a:xfrm>
            <a:off x="0" y="4267200"/>
            <a:ext cx="1600200" cy="2246769"/>
          </a:xfrm>
          <a:prstGeom prst="rect">
            <a:avLst/>
          </a:prstGeom>
          <a:noFill/>
          <a:ln w="9525">
            <a:noFill/>
            <a:miter lim="800000"/>
            <a:headEnd/>
            <a:tailEnd/>
          </a:ln>
        </p:spPr>
        <p:txBody>
          <a:bodyPr wrap="square">
            <a:spAutoFit/>
          </a:bodyPr>
          <a:lstStyle/>
          <a:p>
            <a:r>
              <a:rPr lang="en-US" sz="2800" b="1" dirty="0" smtClean="0"/>
              <a:t>PBL</a:t>
            </a:r>
          </a:p>
          <a:p>
            <a:endParaRPr lang="en-US" sz="2800" b="1" dirty="0" smtClean="0"/>
          </a:p>
          <a:p>
            <a:r>
              <a:rPr lang="en-US" sz="2800" b="1" dirty="0" smtClean="0"/>
              <a:t>Active</a:t>
            </a:r>
          </a:p>
          <a:p>
            <a:r>
              <a:rPr lang="en-US" sz="2800" b="1" dirty="0" smtClean="0"/>
              <a:t>Learning</a:t>
            </a:r>
          </a:p>
          <a:p>
            <a:endParaRPr lang="en-US" sz="2800" b="1" dirty="0"/>
          </a:p>
        </p:txBody>
      </p:sp>
      <p:sp>
        <p:nvSpPr>
          <p:cNvPr id="25605" name="Right Arrow 4"/>
          <p:cNvSpPr>
            <a:spLocks noChangeArrowheads="1"/>
          </p:cNvSpPr>
          <p:nvPr/>
        </p:nvSpPr>
        <p:spPr bwMode="auto">
          <a:xfrm>
            <a:off x="1219200" y="5105400"/>
            <a:ext cx="838200" cy="381000"/>
          </a:xfrm>
          <a:prstGeom prst="rightArrow">
            <a:avLst>
              <a:gd name="adj1" fmla="val 50000"/>
              <a:gd name="adj2" fmla="val 50000"/>
            </a:avLst>
          </a:prstGeom>
          <a:solidFill>
            <a:schemeClr val="accent1"/>
          </a:solidFill>
          <a:ln w="9525" algn="ctr">
            <a:solidFill>
              <a:schemeClr val="tx1"/>
            </a:solidFill>
            <a:round/>
            <a:headEnd/>
            <a:tailEnd/>
          </a:ln>
        </p:spPr>
        <p:txBody>
          <a:bodyPr/>
          <a:lstStyle/>
          <a:p>
            <a:endParaRPr lang="en-US"/>
          </a:p>
        </p:txBody>
      </p:sp>
      <p:sp>
        <p:nvSpPr>
          <p:cNvPr id="25606" name="Left Arrow 5"/>
          <p:cNvSpPr>
            <a:spLocks noChangeArrowheads="1"/>
          </p:cNvSpPr>
          <p:nvPr/>
        </p:nvSpPr>
        <p:spPr bwMode="auto">
          <a:xfrm>
            <a:off x="6172200" y="1447800"/>
            <a:ext cx="838200" cy="304800"/>
          </a:xfrm>
          <a:prstGeom prst="leftArrow">
            <a:avLst>
              <a:gd name="adj1" fmla="val 50000"/>
              <a:gd name="adj2" fmla="val 49997"/>
            </a:avLst>
          </a:prstGeom>
          <a:solidFill>
            <a:schemeClr val="accent1"/>
          </a:solidFill>
          <a:ln w="9525" algn="ctr">
            <a:solidFill>
              <a:schemeClr val="tx1"/>
            </a:solidFill>
            <a:round/>
            <a:headEnd/>
            <a:tailEnd/>
          </a:ln>
        </p:spPr>
        <p:txBody>
          <a:bodyPr/>
          <a:lstStyle/>
          <a:p>
            <a:endParaRPr lang="en-US"/>
          </a:p>
        </p:txBody>
      </p:sp>
      <p:sp>
        <p:nvSpPr>
          <p:cNvPr id="7" name="TextBox 6"/>
          <p:cNvSpPr txBox="1"/>
          <p:nvPr/>
        </p:nvSpPr>
        <p:spPr>
          <a:xfrm>
            <a:off x="0" y="2819400"/>
            <a:ext cx="3276600" cy="830997"/>
          </a:xfrm>
          <a:prstGeom prst="rect">
            <a:avLst/>
          </a:prstGeom>
          <a:noFill/>
        </p:spPr>
        <p:txBody>
          <a:bodyPr wrap="square" rtlCol="0">
            <a:spAutoFit/>
          </a:bodyPr>
          <a:lstStyle/>
          <a:p>
            <a:pPr algn="ctr"/>
            <a:r>
              <a:rPr lang="en-US" sz="2400" b="1" dirty="0" smtClean="0"/>
              <a:t>Average  Retention Rates</a:t>
            </a:r>
            <a:endParaRPr lang="en-US" sz="2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New Bloom Triangle"/>
          <p:cNvPicPr>
            <a:picLocks noChangeAspect="1" noChangeArrowheads="1"/>
          </p:cNvPicPr>
          <p:nvPr/>
        </p:nvPicPr>
        <p:blipFill>
          <a:blip r:embed="rId3" cstate="print"/>
          <a:srcRect/>
          <a:stretch>
            <a:fillRect/>
          </a:stretch>
        </p:blipFill>
        <p:spPr bwMode="auto">
          <a:xfrm>
            <a:off x="381000" y="1219200"/>
            <a:ext cx="4229100" cy="3657600"/>
          </a:xfrm>
          <a:prstGeom prst="rect">
            <a:avLst/>
          </a:prstGeom>
          <a:noFill/>
          <a:ln w="9525">
            <a:noFill/>
            <a:miter lim="800000"/>
            <a:headEnd/>
            <a:tailEnd/>
          </a:ln>
        </p:spPr>
      </p:pic>
      <p:pic>
        <p:nvPicPr>
          <p:cNvPr id="26627" name="Picture 4" descr="Old Bloom Triangle"/>
          <p:cNvPicPr>
            <a:picLocks noChangeAspect="1" noChangeArrowheads="1"/>
          </p:cNvPicPr>
          <p:nvPr/>
        </p:nvPicPr>
        <p:blipFill>
          <a:blip r:embed="rId4" cstate="print"/>
          <a:srcRect/>
          <a:stretch>
            <a:fillRect/>
          </a:stretch>
        </p:blipFill>
        <p:spPr bwMode="auto">
          <a:xfrm>
            <a:off x="4932363" y="1219200"/>
            <a:ext cx="4211637" cy="3657600"/>
          </a:xfrm>
          <a:prstGeom prst="rect">
            <a:avLst/>
          </a:prstGeom>
          <a:noFill/>
          <a:ln w="9525">
            <a:noFill/>
            <a:miter lim="800000"/>
            <a:headEnd/>
            <a:tailEnd/>
          </a:ln>
        </p:spPr>
      </p:pic>
      <p:sp>
        <p:nvSpPr>
          <p:cNvPr id="26628" name="TextBox 3"/>
          <p:cNvSpPr txBox="1">
            <a:spLocks noChangeArrowheads="1"/>
          </p:cNvSpPr>
          <p:nvPr/>
        </p:nvSpPr>
        <p:spPr bwMode="auto">
          <a:xfrm>
            <a:off x="914400" y="5181600"/>
            <a:ext cx="3048000" cy="369888"/>
          </a:xfrm>
          <a:prstGeom prst="rect">
            <a:avLst/>
          </a:prstGeom>
          <a:noFill/>
          <a:ln w="9525">
            <a:noFill/>
            <a:miter lim="800000"/>
            <a:headEnd/>
            <a:tailEnd/>
          </a:ln>
        </p:spPr>
        <p:txBody>
          <a:bodyPr>
            <a:spAutoFit/>
          </a:bodyPr>
          <a:lstStyle/>
          <a:p>
            <a:pPr algn="ctr"/>
            <a:r>
              <a:rPr lang="en-US" dirty="0"/>
              <a:t>New </a:t>
            </a:r>
            <a:r>
              <a:rPr lang="en-US" dirty="0" smtClean="0"/>
              <a:t> </a:t>
            </a:r>
            <a:endParaRPr lang="en-US" dirty="0"/>
          </a:p>
        </p:txBody>
      </p:sp>
      <p:sp>
        <p:nvSpPr>
          <p:cNvPr id="26629" name="TextBox 4"/>
          <p:cNvSpPr txBox="1">
            <a:spLocks noChangeArrowheads="1"/>
          </p:cNvSpPr>
          <p:nvPr/>
        </p:nvSpPr>
        <p:spPr bwMode="auto">
          <a:xfrm>
            <a:off x="5486400" y="5181600"/>
            <a:ext cx="3048000" cy="369888"/>
          </a:xfrm>
          <a:prstGeom prst="rect">
            <a:avLst/>
          </a:prstGeom>
          <a:noFill/>
          <a:ln w="9525">
            <a:noFill/>
            <a:miter lim="800000"/>
            <a:headEnd/>
            <a:tailEnd/>
          </a:ln>
        </p:spPr>
        <p:txBody>
          <a:bodyPr>
            <a:spAutoFit/>
          </a:bodyPr>
          <a:lstStyle/>
          <a:p>
            <a:pPr algn="ctr"/>
            <a:r>
              <a:rPr lang="en-US" dirty="0"/>
              <a:t>Old </a:t>
            </a:r>
            <a:r>
              <a:rPr lang="en-US" dirty="0" smtClean="0"/>
              <a:t> </a:t>
            </a:r>
            <a:endParaRPr lang="en-US" dirty="0"/>
          </a:p>
        </p:txBody>
      </p:sp>
      <p:sp>
        <p:nvSpPr>
          <p:cNvPr id="26630" name="TextBox 5"/>
          <p:cNvSpPr txBox="1">
            <a:spLocks noChangeArrowheads="1"/>
          </p:cNvSpPr>
          <p:nvPr/>
        </p:nvSpPr>
        <p:spPr bwMode="auto">
          <a:xfrm>
            <a:off x="2590800" y="228600"/>
            <a:ext cx="4419600" cy="1016000"/>
          </a:xfrm>
          <a:prstGeom prst="rect">
            <a:avLst/>
          </a:prstGeom>
          <a:noFill/>
          <a:ln w="9525">
            <a:noFill/>
            <a:miter lim="800000"/>
            <a:headEnd/>
            <a:tailEnd/>
          </a:ln>
        </p:spPr>
        <p:txBody>
          <a:bodyPr>
            <a:spAutoFit/>
          </a:bodyPr>
          <a:lstStyle/>
          <a:p>
            <a:pPr algn="ctr"/>
            <a:r>
              <a:rPr lang="en-US" sz="2400" b="1"/>
              <a:t>Bloom's Taxonomy</a:t>
            </a:r>
            <a:r>
              <a:rPr lang="en-US"/>
              <a:t/>
            </a:r>
            <a:br>
              <a:rPr lang="en-US"/>
            </a:br>
            <a:endParaRPr lang="en-US"/>
          </a:p>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962400"/>
            <a:ext cx="7467600" cy="461665"/>
          </a:xfrm>
          <a:prstGeom prst="rect">
            <a:avLst/>
          </a:prstGeom>
        </p:spPr>
        <p:txBody>
          <a:bodyPr wrap="square">
            <a:spAutoFit/>
          </a:bodyPr>
          <a:lstStyle/>
          <a:p>
            <a:pPr algn="ctr"/>
            <a:r>
              <a:rPr lang="en-US" sz="2400" dirty="0" smtClean="0">
                <a:hlinkClick r:id="rId3"/>
              </a:rPr>
              <a:t>http://www.youtube.com/watch?v=alSQpinagp0</a:t>
            </a:r>
            <a:endParaRPr lang="en-US" sz="2400" dirty="0"/>
          </a:p>
        </p:txBody>
      </p:sp>
      <p:sp>
        <p:nvSpPr>
          <p:cNvPr id="3" name="TextBox 2"/>
          <p:cNvSpPr txBox="1"/>
          <p:nvPr/>
        </p:nvSpPr>
        <p:spPr>
          <a:xfrm>
            <a:off x="381000" y="2438400"/>
            <a:ext cx="8229600" cy="954107"/>
          </a:xfrm>
          <a:prstGeom prst="rect">
            <a:avLst/>
          </a:prstGeom>
          <a:noFill/>
        </p:spPr>
        <p:txBody>
          <a:bodyPr wrap="square" rtlCol="0">
            <a:spAutoFit/>
          </a:bodyPr>
          <a:lstStyle/>
          <a:p>
            <a:pPr algn="ctr"/>
            <a:r>
              <a:rPr lang="en-US" sz="2800" dirty="0" smtClean="0"/>
              <a:t>Always think outside the box</a:t>
            </a:r>
          </a:p>
          <a:p>
            <a:pPr algn="ctr"/>
            <a:r>
              <a:rPr lang="en-US" sz="2800" dirty="0" smtClean="0">
                <a:hlinkClick r:id="rId4" action="ppaction://hlinkfile"/>
              </a:rPr>
              <a:t>FedEx </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descr="Box"/>
          <p:cNvPicPr>
            <a:picLocks noChangeAspect="1" noChangeArrowheads="1"/>
          </p:cNvPicPr>
          <p:nvPr/>
        </p:nvPicPr>
        <p:blipFill>
          <a:blip r:embed="rId3" cstate="print"/>
          <a:srcRect/>
          <a:stretch>
            <a:fillRect/>
          </a:stretch>
        </p:blipFill>
        <p:spPr bwMode="auto">
          <a:xfrm>
            <a:off x="1900238" y="0"/>
            <a:ext cx="534193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762000" y="1828800"/>
            <a:ext cx="7924800" cy="609600"/>
          </a:xfrm>
        </p:spPr>
        <p:txBody>
          <a:bodyPr>
            <a:noAutofit/>
          </a:bodyPr>
          <a:lstStyle/>
          <a:p>
            <a:pPr algn="ctr">
              <a:spcBef>
                <a:spcPct val="50000"/>
              </a:spcBef>
              <a:defRPr/>
            </a:pPr>
            <a:r>
              <a:rPr lang="en-US" sz="3200" dirty="0" smtClean="0">
                <a:solidFill>
                  <a:schemeClr val="tx1">
                    <a:lumMod val="50000"/>
                  </a:schemeClr>
                </a:solidFill>
                <a:cs typeface="Arial" charset="0"/>
              </a:rPr>
              <a:t>Engage the Student and the Achievement will Follow</a:t>
            </a:r>
            <a:r>
              <a:rPr lang="en-US" sz="4800" dirty="0" smtClean="0">
                <a:solidFill>
                  <a:schemeClr val="tx1">
                    <a:lumMod val="50000"/>
                  </a:schemeClr>
                </a:solidFill>
                <a:cs typeface="Arial" charset="0"/>
              </a:rPr>
              <a:t/>
            </a:r>
            <a:br>
              <a:rPr lang="en-US" sz="4800" dirty="0" smtClean="0">
                <a:solidFill>
                  <a:schemeClr val="tx1">
                    <a:lumMod val="50000"/>
                  </a:schemeClr>
                </a:solidFill>
                <a:cs typeface="Arial" charset="0"/>
              </a:rPr>
            </a:br>
            <a:r>
              <a:rPr lang="en-US" sz="2400" dirty="0" smtClean="0">
                <a:cs typeface="Arial" charset="0"/>
              </a:rPr>
              <a:t/>
            </a:r>
            <a:br>
              <a:rPr lang="en-US" sz="2400" dirty="0" smtClean="0">
                <a:cs typeface="Arial" charset="0"/>
              </a:rPr>
            </a:br>
            <a:endParaRPr lang="en-US" sz="3200" dirty="0" smtClean="0"/>
          </a:p>
        </p:txBody>
      </p:sp>
      <p:sp>
        <p:nvSpPr>
          <p:cNvPr id="26627" name="Content Placeholder 2"/>
          <p:cNvSpPr>
            <a:spLocks noGrp="1"/>
          </p:cNvSpPr>
          <p:nvPr>
            <p:ph idx="1"/>
          </p:nvPr>
        </p:nvSpPr>
        <p:spPr>
          <a:xfrm>
            <a:off x="838200" y="2971800"/>
            <a:ext cx="7693025" cy="1143000"/>
          </a:xfrm>
        </p:spPr>
        <p:txBody>
          <a:bodyPr>
            <a:noAutofit/>
          </a:bodyPr>
          <a:lstStyle/>
          <a:p>
            <a:pPr algn="ctr">
              <a:buFont typeface="Wingdings" pitchFamily="2" charset="2"/>
              <a:buNone/>
              <a:defRPr/>
            </a:pPr>
            <a:r>
              <a:rPr lang="en-US" sz="2400" dirty="0" smtClean="0">
                <a:solidFill>
                  <a:schemeClr val="tx1">
                    <a:lumMod val="50000"/>
                  </a:schemeClr>
                </a:solidFill>
                <a:latin typeface="+mj-lt"/>
                <a:cs typeface="Arial" charset="0"/>
              </a:rPr>
              <a:t>Achievement Gap or Engagement Gap?</a:t>
            </a:r>
          </a:p>
          <a:p>
            <a:pPr algn="ctr">
              <a:buFont typeface="Wingdings" pitchFamily="2" charset="2"/>
              <a:buNone/>
              <a:defRPr/>
            </a:pPr>
            <a:endParaRPr lang="en-US" sz="2400" dirty="0" smtClean="0">
              <a:solidFill>
                <a:schemeClr val="tx1">
                  <a:lumMod val="50000"/>
                </a:schemeClr>
              </a:solidFill>
              <a:latin typeface="+mj-lt"/>
              <a:cs typeface="Arial" charset="0"/>
            </a:endParaRPr>
          </a:p>
          <a:p>
            <a:pPr algn="ctr">
              <a:buFont typeface="Wingdings" pitchFamily="2" charset="2"/>
              <a:buNone/>
              <a:defRPr/>
            </a:pPr>
            <a:r>
              <a:rPr lang="en-US" sz="2400" i="1" dirty="0" smtClean="0">
                <a:solidFill>
                  <a:schemeClr val="tx1">
                    <a:lumMod val="50000"/>
                  </a:schemeClr>
                </a:solidFill>
                <a:latin typeface="+mj-lt"/>
                <a:cs typeface="Arial" charset="0"/>
              </a:rPr>
              <a:t>85%</a:t>
            </a:r>
            <a:r>
              <a:rPr lang="en-US" sz="2400" dirty="0" smtClean="0">
                <a:solidFill>
                  <a:schemeClr val="tx1">
                    <a:lumMod val="50000"/>
                  </a:schemeClr>
                </a:solidFill>
                <a:latin typeface="+mj-lt"/>
                <a:cs typeface="Arial" charset="0"/>
              </a:rPr>
              <a:t> of Middle and High School Students report being bored in their classrooms</a:t>
            </a:r>
          </a:p>
          <a:p>
            <a:pPr algn="ctr">
              <a:buFont typeface="Wingdings" pitchFamily="2" charset="2"/>
              <a:buNone/>
              <a:defRPr/>
            </a:pPr>
            <a:r>
              <a:rPr lang="en-US" sz="2400" dirty="0" smtClean="0">
                <a:latin typeface="+mj-lt"/>
                <a:cs typeface="Arial" charset="0"/>
              </a:rPr>
              <a:t/>
            </a:r>
            <a:br>
              <a:rPr lang="en-US" sz="2400" dirty="0" smtClean="0">
                <a:latin typeface="+mj-lt"/>
                <a:cs typeface="Arial" charset="0"/>
              </a:rPr>
            </a:br>
            <a:endParaRPr lang="en-US" sz="2400" dirty="0" smtClean="0">
              <a:latin typeface="+mj-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1066800" y="304800"/>
            <a:ext cx="6934200" cy="4893647"/>
          </a:xfrm>
          <a:prstGeom prst="rect">
            <a:avLst/>
          </a:prstGeom>
          <a:noFill/>
          <a:ln w="9525">
            <a:noFill/>
            <a:miter lim="800000"/>
            <a:headEnd/>
            <a:tailEnd/>
          </a:ln>
        </p:spPr>
        <p:txBody>
          <a:bodyPr>
            <a:spAutoFit/>
          </a:bodyPr>
          <a:lstStyle/>
          <a:p>
            <a:pPr algn="ctr">
              <a:defRPr/>
            </a:pPr>
            <a:endParaRPr lang="en-US" sz="3200" dirty="0">
              <a:solidFill>
                <a:schemeClr val="tx1">
                  <a:lumMod val="50000"/>
                </a:schemeClr>
              </a:solidFill>
            </a:endParaRPr>
          </a:p>
          <a:p>
            <a:pPr algn="ctr">
              <a:defRPr/>
            </a:pPr>
            <a:r>
              <a:rPr lang="en-US" sz="3200" dirty="0">
                <a:solidFill>
                  <a:schemeClr val="tx1">
                    <a:lumMod val="50000"/>
                  </a:schemeClr>
                </a:solidFill>
              </a:rPr>
              <a:t>Example </a:t>
            </a:r>
            <a:r>
              <a:rPr lang="en-US" sz="3200">
                <a:solidFill>
                  <a:schemeClr val="tx1">
                    <a:lumMod val="50000"/>
                  </a:schemeClr>
                </a:solidFill>
              </a:rPr>
              <a:t>of </a:t>
            </a:r>
            <a:r>
              <a:rPr lang="en-US" sz="3200" smtClean="0">
                <a:solidFill>
                  <a:schemeClr val="tx1">
                    <a:lumMod val="50000"/>
                  </a:schemeClr>
                </a:solidFill>
              </a:rPr>
              <a:t>Engagement and </a:t>
            </a:r>
            <a:r>
              <a:rPr lang="en-US" sz="3200" dirty="0" smtClean="0">
                <a:solidFill>
                  <a:schemeClr val="tx1">
                    <a:lumMod val="50000"/>
                  </a:schemeClr>
                </a:solidFill>
              </a:rPr>
              <a:t>Problem </a:t>
            </a:r>
            <a:r>
              <a:rPr lang="en-US" sz="3200" smtClean="0">
                <a:solidFill>
                  <a:schemeClr val="tx1">
                    <a:lumMod val="50000"/>
                  </a:schemeClr>
                </a:solidFill>
              </a:rPr>
              <a:t>Solving  Activity</a:t>
            </a:r>
            <a:endParaRPr lang="en-US" sz="3200" dirty="0">
              <a:solidFill>
                <a:schemeClr val="tx1">
                  <a:lumMod val="50000"/>
                </a:schemeClr>
              </a:solidFill>
            </a:endParaRPr>
          </a:p>
          <a:p>
            <a:pPr algn="ctr">
              <a:defRPr/>
            </a:pPr>
            <a:endParaRPr lang="en-US" sz="3200" dirty="0">
              <a:solidFill>
                <a:schemeClr val="tx1">
                  <a:lumMod val="50000"/>
                </a:schemeClr>
              </a:solidFill>
            </a:endParaRPr>
          </a:p>
          <a:p>
            <a:pPr algn="ctr">
              <a:defRPr/>
            </a:pPr>
            <a:endParaRPr lang="en-US" sz="3200" dirty="0">
              <a:solidFill>
                <a:schemeClr val="tx1">
                  <a:lumMod val="50000"/>
                </a:schemeClr>
              </a:solidFill>
            </a:endParaRPr>
          </a:p>
          <a:p>
            <a:pPr algn="ctr">
              <a:defRPr/>
            </a:pPr>
            <a:r>
              <a:rPr lang="en-US" sz="3200" dirty="0">
                <a:solidFill>
                  <a:schemeClr val="tx1">
                    <a:lumMod val="50000"/>
                  </a:schemeClr>
                </a:solidFill>
              </a:rPr>
              <a:t>Toxic Popcorn</a:t>
            </a:r>
          </a:p>
          <a:p>
            <a:pPr algn="ctr">
              <a:defRPr/>
            </a:pPr>
            <a:r>
              <a:rPr lang="en-US" sz="3200" dirty="0" smtClean="0">
                <a:solidFill>
                  <a:schemeClr val="tx1">
                    <a:lumMod val="50000"/>
                  </a:schemeClr>
                </a:solidFill>
              </a:rPr>
              <a:t> </a:t>
            </a:r>
            <a:endParaRPr lang="en-US" sz="3200" dirty="0">
              <a:solidFill>
                <a:schemeClr val="tx1">
                  <a:lumMod val="50000"/>
                </a:schemeClr>
              </a:solidFill>
            </a:endParaRPr>
          </a:p>
          <a:p>
            <a:pPr algn="ctr">
              <a:defRPr/>
            </a:pPr>
            <a:endParaRPr lang="en-US" sz="3200" dirty="0">
              <a:solidFill>
                <a:schemeClr val="tx1">
                  <a:lumMod val="50000"/>
                </a:schemeClr>
              </a:solidFill>
            </a:endParaRPr>
          </a:p>
          <a:p>
            <a:pPr algn="ctr">
              <a:defRPr/>
            </a:pPr>
            <a:r>
              <a:rPr lang="en-US" sz="2800" i="1" dirty="0">
                <a:solidFill>
                  <a:schemeClr val="tx1">
                    <a:lumMod val="50000"/>
                  </a:schemeClr>
                </a:solidFill>
              </a:rPr>
              <a:t>Interest, hands-on, interactive and collaborative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762000" y="381000"/>
            <a:ext cx="7924800" cy="1143000"/>
          </a:xfrm>
        </p:spPr>
        <p:txBody>
          <a:bodyPr rtlCol="0">
            <a:noAutofit/>
          </a:bodyPr>
          <a:lstStyle/>
          <a:p>
            <a:pPr algn="ctr" eaLnBrk="1" fontAlgn="auto" hangingPunct="1">
              <a:spcAft>
                <a:spcPts val="0"/>
              </a:spcAft>
              <a:defRPr/>
            </a:pPr>
            <a:r>
              <a:rPr lang="en-US" sz="3600" dirty="0" smtClean="0">
                <a:solidFill>
                  <a:schemeClr val="tx1">
                    <a:lumMod val="50000"/>
                  </a:schemeClr>
                </a:solidFill>
                <a:cs typeface="Times New Roman" pitchFamily="18" charset="0"/>
              </a:rPr>
              <a:t>Toxic Popcorn</a:t>
            </a:r>
            <a:br>
              <a:rPr lang="en-US" sz="3600" dirty="0" smtClean="0">
                <a:solidFill>
                  <a:schemeClr val="tx1">
                    <a:lumMod val="50000"/>
                  </a:schemeClr>
                </a:solidFill>
                <a:cs typeface="Times New Roman" pitchFamily="18" charset="0"/>
              </a:rPr>
            </a:br>
            <a:endParaRPr lang="en-US" sz="3600" dirty="0" smtClean="0">
              <a:solidFill>
                <a:schemeClr val="tx1">
                  <a:lumMod val="50000"/>
                </a:schemeClr>
              </a:solidFill>
              <a:cs typeface="Times New Roman" pitchFamily="18" charset="0"/>
            </a:endParaRPr>
          </a:p>
        </p:txBody>
      </p:sp>
      <p:sp>
        <p:nvSpPr>
          <p:cNvPr id="28675" name="Content Placeholder 2"/>
          <p:cNvSpPr>
            <a:spLocks noGrp="1"/>
          </p:cNvSpPr>
          <p:nvPr>
            <p:ph idx="1"/>
          </p:nvPr>
        </p:nvSpPr>
        <p:spPr>
          <a:xfrm>
            <a:off x="838200" y="1371600"/>
            <a:ext cx="7693025" cy="3724275"/>
          </a:xfrm>
        </p:spPr>
        <p:txBody>
          <a:bodyPr>
            <a:noAutofit/>
          </a:bodyPr>
          <a:lstStyle/>
          <a:p>
            <a:pPr eaLnBrk="1" hangingPunct="1">
              <a:buFont typeface="Wingdings" pitchFamily="2" charset="2"/>
              <a:buNone/>
              <a:defRPr/>
            </a:pPr>
            <a:r>
              <a:rPr lang="en-US" sz="2400" b="1" dirty="0" smtClean="0">
                <a:solidFill>
                  <a:schemeClr val="tx1">
                    <a:lumMod val="50000"/>
                  </a:schemeClr>
                </a:solidFill>
                <a:latin typeface="+mj-lt"/>
                <a:cs typeface="Times New Roman" pitchFamily="18" charset="0"/>
              </a:rPr>
              <a:t>Scenario </a:t>
            </a:r>
          </a:p>
          <a:p>
            <a:pPr eaLnBrk="1" hangingPunct="1">
              <a:buFont typeface="Wingdings" pitchFamily="2" charset="2"/>
              <a:buNone/>
              <a:defRPr/>
            </a:pPr>
            <a:r>
              <a:rPr lang="en-US" sz="2400" b="1" dirty="0" smtClean="0">
                <a:solidFill>
                  <a:schemeClr val="tx1">
                    <a:lumMod val="50000"/>
                  </a:schemeClr>
                </a:solidFill>
                <a:latin typeface="+mj-lt"/>
                <a:cs typeface="Times New Roman" pitchFamily="18" charset="0"/>
              </a:rPr>
              <a:t/>
            </a:r>
            <a:br>
              <a:rPr lang="en-US" sz="2400" b="1" dirty="0" smtClean="0">
                <a:solidFill>
                  <a:schemeClr val="tx1">
                    <a:lumMod val="50000"/>
                  </a:schemeClr>
                </a:solidFill>
                <a:latin typeface="+mj-lt"/>
                <a:cs typeface="Times New Roman" pitchFamily="18" charset="0"/>
              </a:rPr>
            </a:br>
            <a:r>
              <a:rPr lang="en-US" sz="2400" dirty="0" smtClean="0">
                <a:solidFill>
                  <a:schemeClr val="tx1">
                    <a:lumMod val="50000"/>
                  </a:schemeClr>
                </a:solidFill>
                <a:latin typeface="+mj-lt"/>
                <a:cs typeface="Times New Roman" pitchFamily="18" charset="0"/>
              </a:rPr>
              <a:t>A can of highly toxic popcorn has contaminated a circle of approximately 4 feet in diameter.  The toxic area extends to the ceiling.  If the toxic popcorn is not transferred to a safe container for decontamination, it will contaminate the region  The popcorn is estimated to have a safe life of exactly 15 minutes before it explodes.  It’s up to you to save the day! </a:t>
            </a:r>
          </a:p>
          <a:p>
            <a:pPr eaLnBrk="1" hangingPunct="1">
              <a:buFont typeface="Wingdings" pitchFamily="2" charset="2"/>
              <a:buNone/>
              <a:defRPr/>
            </a:pPr>
            <a:endParaRPr lang="en-US" sz="2000" dirty="0" smtClean="0">
              <a:solidFill>
                <a:schemeClr val="tx1">
                  <a:lumMod val="50000"/>
                </a:schemeClr>
              </a:solidFill>
              <a:latin typeface="+mj-lt"/>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0"/>
            <a:ext cx="9144000" cy="685800"/>
          </a:xfrm>
        </p:spPr>
        <p:txBody>
          <a:bodyPr>
            <a:normAutofit/>
          </a:bodyPr>
          <a:lstStyle/>
          <a:p>
            <a:pPr>
              <a:defRPr/>
            </a:pPr>
            <a:r>
              <a:rPr lang="en-US" sz="3600" dirty="0" smtClean="0">
                <a:solidFill>
                  <a:schemeClr val="tx1">
                    <a:lumMod val="50000"/>
                  </a:schemeClr>
                </a:solidFill>
              </a:rPr>
              <a:t>What do you know about PBL?</a:t>
            </a:r>
          </a:p>
        </p:txBody>
      </p:sp>
      <p:sp>
        <p:nvSpPr>
          <p:cNvPr id="22531" name="Content Placeholder 2"/>
          <p:cNvSpPr>
            <a:spLocks noGrp="1"/>
          </p:cNvSpPr>
          <p:nvPr>
            <p:ph idx="1"/>
          </p:nvPr>
        </p:nvSpPr>
        <p:spPr>
          <a:xfrm>
            <a:off x="838200" y="838200"/>
            <a:ext cx="7693025" cy="5029200"/>
          </a:xfrm>
        </p:spPr>
        <p:txBody>
          <a:bodyPr>
            <a:noAutofit/>
          </a:bodyPr>
          <a:lstStyle/>
          <a:p>
            <a:pPr>
              <a:buFont typeface="Wingdings" pitchFamily="2" charset="2"/>
              <a:buNone/>
              <a:defRPr/>
            </a:pPr>
            <a:r>
              <a:rPr lang="en-US" sz="2000" dirty="0" smtClean="0">
                <a:solidFill>
                  <a:schemeClr val="tx1">
                    <a:lumMod val="50000"/>
                  </a:schemeClr>
                </a:solidFill>
                <a:latin typeface="+mj-lt"/>
              </a:rPr>
              <a:t>  </a:t>
            </a:r>
          </a:p>
          <a:p>
            <a:pPr>
              <a:defRPr/>
            </a:pPr>
            <a:r>
              <a:rPr lang="en-US" sz="2000" dirty="0" smtClean="0">
                <a:solidFill>
                  <a:schemeClr val="tx1">
                    <a:lumMod val="50000"/>
                  </a:schemeClr>
                </a:solidFill>
                <a:latin typeface="+mj-lt"/>
              </a:rPr>
              <a:t>Why Do Problem Based Learning (PBL)? </a:t>
            </a:r>
          </a:p>
          <a:p>
            <a:pPr>
              <a:defRPr/>
            </a:pPr>
            <a:r>
              <a:rPr lang="en-US" sz="2000" dirty="0" smtClean="0">
                <a:solidFill>
                  <a:schemeClr val="tx1">
                    <a:lumMod val="50000"/>
                  </a:schemeClr>
                </a:solidFill>
                <a:latin typeface="+mj-lt"/>
              </a:rPr>
              <a:t>What are the differences and  similarities of Project and Problem Based Learning ?</a:t>
            </a:r>
          </a:p>
          <a:p>
            <a:pPr>
              <a:defRPr/>
            </a:pPr>
            <a:r>
              <a:rPr lang="en-US" sz="2000" dirty="0" smtClean="0">
                <a:solidFill>
                  <a:schemeClr val="tx1">
                    <a:lumMod val="50000"/>
                  </a:schemeClr>
                </a:solidFill>
                <a:latin typeface="+mj-lt"/>
              </a:rPr>
              <a:t>What are the characteristics of PBL? </a:t>
            </a:r>
          </a:p>
          <a:p>
            <a:pPr>
              <a:defRPr/>
            </a:pPr>
            <a:r>
              <a:rPr lang="en-US" sz="2000" dirty="0" smtClean="0">
                <a:solidFill>
                  <a:schemeClr val="tx1">
                    <a:lumMod val="50000"/>
                  </a:schemeClr>
                </a:solidFill>
                <a:latin typeface="+mj-lt"/>
              </a:rPr>
              <a:t>What is a typical process for PBL? </a:t>
            </a:r>
          </a:p>
          <a:p>
            <a:pPr>
              <a:defRPr/>
            </a:pPr>
            <a:r>
              <a:rPr lang="en-US" sz="2000" dirty="0" smtClean="0">
                <a:solidFill>
                  <a:schemeClr val="tx1">
                    <a:lumMod val="50000"/>
                  </a:schemeClr>
                </a:solidFill>
                <a:latin typeface="+mj-lt"/>
              </a:rPr>
              <a:t>What are the benefits and obstacles of PBL </a:t>
            </a:r>
          </a:p>
          <a:p>
            <a:pPr>
              <a:defRPr/>
            </a:pPr>
            <a:r>
              <a:rPr lang="en-US" sz="2000" dirty="0" smtClean="0">
                <a:solidFill>
                  <a:schemeClr val="tx1">
                    <a:lumMod val="50000"/>
                  </a:schemeClr>
                </a:solidFill>
                <a:latin typeface="+mj-lt"/>
              </a:rPr>
              <a:t>How is technology used with PBL?</a:t>
            </a:r>
          </a:p>
          <a:p>
            <a:pPr>
              <a:defRPr/>
            </a:pPr>
            <a:r>
              <a:rPr lang="en-US" sz="2000" dirty="0" smtClean="0">
                <a:solidFill>
                  <a:schemeClr val="tx1">
                    <a:lumMod val="50000"/>
                  </a:schemeClr>
                </a:solidFill>
                <a:latin typeface="+mj-lt"/>
              </a:rPr>
              <a:t>How can PBL be incorporated across academic disciplines?</a:t>
            </a:r>
          </a:p>
          <a:p>
            <a:pPr>
              <a:defRPr/>
            </a:pPr>
            <a:r>
              <a:rPr lang="en-US" sz="2000" dirty="0" smtClean="0">
                <a:solidFill>
                  <a:schemeClr val="tx1">
                    <a:lumMod val="50000"/>
                  </a:schemeClr>
                </a:solidFill>
                <a:latin typeface="+mj-lt"/>
              </a:rPr>
              <a:t>What are the student and teacher roles when doing PBL? </a:t>
            </a:r>
          </a:p>
          <a:p>
            <a:pPr>
              <a:defRPr/>
            </a:pPr>
            <a:r>
              <a:rPr lang="en-US" sz="2000" dirty="0" smtClean="0">
                <a:solidFill>
                  <a:schemeClr val="tx1">
                    <a:lumMod val="50000"/>
                  </a:schemeClr>
                </a:solidFill>
                <a:latin typeface="+mj-lt"/>
              </a:rPr>
              <a:t>How do you assess PBL? </a:t>
            </a:r>
          </a:p>
          <a:p>
            <a:pPr>
              <a:buNone/>
              <a:defRPr/>
            </a:pPr>
            <a:endParaRPr lang="en-US" sz="2000" dirty="0" smtClean="0">
              <a:solidFill>
                <a:schemeClr val="tx1">
                  <a:lumMod val="50000"/>
                </a:schemeClr>
              </a:solidFill>
              <a:latin typeface="+mj-lt"/>
            </a:endParaRPr>
          </a:p>
          <a:p>
            <a:pPr>
              <a:buNone/>
              <a:defRPr/>
            </a:pPr>
            <a:endParaRPr lang="en-US" sz="2000" dirty="0" smtClean="0">
              <a:solidFill>
                <a:schemeClr val="tx1">
                  <a:lumMod val="50000"/>
                </a:schemeClr>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 calcmode="lin" valueType="num">
                                      <p:cBhvr additive="base">
                                        <p:cTn id="7"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anim calcmode="lin" valueType="num">
                                      <p:cBhvr additive="base">
                                        <p:cTn id="13" dur="5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anim calcmode="lin" valueType="num">
                                      <p:cBhvr additive="base">
                                        <p:cTn id="19" dur="5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531">
                                            <p:txEl>
                                              <p:pRg st="3" end="3"/>
                                            </p:txEl>
                                          </p:spTgt>
                                        </p:tgtEl>
                                        <p:attrNameLst>
                                          <p:attrName>style.visibility</p:attrName>
                                        </p:attrNameLst>
                                      </p:cBhvr>
                                      <p:to>
                                        <p:strVal val="visible"/>
                                      </p:to>
                                    </p:set>
                                    <p:anim calcmode="lin" valueType="num">
                                      <p:cBhvr additive="base">
                                        <p:cTn id="25" dur="5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anim calcmode="lin" valueType="num">
                                      <p:cBhvr additive="base">
                                        <p:cTn id="31" dur="5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53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 calcmode="lin" valueType="num">
                                      <p:cBhvr additive="base">
                                        <p:cTn id="37" dur="5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53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531">
                                            <p:txEl>
                                              <p:pRg st="7" end="7"/>
                                            </p:txEl>
                                          </p:spTgt>
                                        </p:tgtEl>
                                        <p:attrNameLst>
                                          <p:attrName>style.visibility</p:attrName>
                                        </p:attrNameLst>
                                      </p:cBhvr>
                                      <p:to>
                                        <p:strVal val="visible"/>
                                      </p:to>
                                    </p:set>
                                    <p:anim calcmode="lin" valueType="num">
                                      <p:cBhvr additive="base">
                                        <p:cTn id="43" dur="500" fill="hold"/>
                                        <p:tgtEl>
                                          <p:spTgt spid="22531">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53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2531">
                                            <p:txEl>
                                              <p:pRg st="8" end="8"/>
                                            </p:txEl>
                                          </p:spTgt>
                                        </p:tgtEl>
                                        <p:attrNameLst>
                                          <p:attrName>style.visibility</p:attrName>
                                        </p:attrNameLst>
                                      </p:cBhvr>
                                      <p:to>
                                        <p:strVal val="visible"/>
                                      </p:to>
                                    </p:set>
                                    <p:anim calcmode="lin" valueType="num">
                                      <p:cBhvr additive="base">
                                        <p:cTn id="49" dur="500" fill="hold"/>
                                        <p:tgtEl>
                                          <p:spTgt spid="22531">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53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2531">
                                            <p:txEl>
                                              <p:pRg st="9" end="9"/>
                                            </p:txEl>
                                          </p:spTgt>
                                        </p:tgtEl>
                                        <p:attrNameLst>
                                          <p:attrName>style.visibility</p:attrName>
                                        </p:attrNameLst>
                                      </p:cBhvr>
                                      <p:to>
                                        <p:strVal val="visible"/>
                                      </p:to>
                                    </p:set>
                                    <p:anim calcmode="lin" valueType="num">
                                      <p:cBhvr additive="base">
                                        <p:cTn id="55" dur="500" fill="hold"/>
                                        <p:tgtEl>
                                          <p:spTgt spid="22531">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253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09800"/>
            <a:ext cx="9144000" cy="1219200"/>
          </a:xfrm>
        </p:spPr>
        <p:txBody>
          <a:bodyPr>
            <a:noAutofit/>
          </a:bodyPr>
          <a:lstStyle/>
          <a:p>
            <a:pPr>
              <a:defRPr/>
            </a:pPr>
            <a:r>
              <a:rPr lang="en-US" sz="3600" dirty="0" smtClean="0"/>
              <a:t>Project and Problem Based Learning</a:t>
            </a:r>
            <a:br>
              <a:rPr lang="en-US" sz="3600" dirty="0" smtClean="0"/>
            </a:br>
            <a:r>
              <a:rPr lang="en-US" sz="3600" dirty="0" smtClean="0"/>
              <a:t/>
            </a:r>
            <a:br>
              <a:rPr lang="en-US" sz="3600" dirty="0" smtClean="0"/>
            </a:br>
            <a:r>
              <a:rPr lang="en-US" sz="2800" dirty="0" smtClean="0">
                <a:solidFill>
                  <a:schemeClr val="tx1">
                    <a:lumMod val="50000"/>
                  </a:schemeClr>
                </a:solidFill>
                <a:cs typeface="Times New Roman" pitchFamily="18" charset="0"/>
              </a:rPr>
              <a:t>Students Deserve  it </a:t>
            </a:r>
            <a:br>
              <a:rPr lang="en-US" sz="2800" dirty="0" smtClean="0">
                <a:solidFill>
                  <a:schemeClr val="tx1">
                    <a:lumMod val="50000"/>
                  </a:schemeClr>
                </a:solidFill>
                <a:cs typeface="Times New Roman" pitchFamily="18" charset="0"/>
              </a:rPr>
            </a:br>
            <a:r>
              <a:rPr lang="en-US" sz="2800" dirty="0" smtClean="0">
                <a:solidFill>
                  <a:schemeClr val="tx1">
                    <a:lumMod val="50000"/>
                  </a:schemeClr>
                </a:solidFill>
                <a:cs typeface="Times New Roman" pitchFamily="18" charset="0"/>
              </a:rPr>
              <a:t>The World Demands it</a:t>
            </a:r>
            <a:r>
              <a:rPr lang="en-US" sz="3600" dirty="0" smtClean="0">
                <a:solidFill>
                  <a:schemeClr val="tx1">
                    <a:lumMod val="50000"/>
                  </a:schemeClr>
                </a:solidFill>
                <a:cs typeface="Times New Roman" pitchFamily="18" charset="0"/>
              </a:rPr>
              <a:t/>
            </a:r>
            <a:br>
              <a:rPr lang="en-US" sz="3600" dirty="0" smtClean="0">
                <a:solidFill>
                  <a:schemeClr val="tx1">
                    <a:lumMod val="50000"/>
                  </a:schemeClr>
                </a:solidFill>
                <a:cs typeface="Times New Roman" pitchFamily="18" charset="0"/>
              </a:rPr>
            </a:br>
            <a:r>
              <a:rPr lang="en-US" sz="3600" dirty="0" smtClean="0"/>
              <a:t/>
            </a:r>
            <a:br>
              <a:rPr lang="en-US" sz="3600" dirty="0" smtClean="0"/>
            </a:br>
            <a:r>
              <a:rPr lang="en-US" sz="3600" dirty="0" smtClean="0"/>
              <a:t/>
            </a:r>
            <a:br>
              <a:rPr lang="en-US" sz="3600" dirty="0" smtClean="0"/>
            </a:br>
            <a:r>
              <a:rPr lang="en-US" sz="3600" dirty="0" smtClean="0">
                <a:solidFill>
                  <a:schemeClr val="tx2">
                    <a:lumMod val="75000"/>
                  </a:schemeClr>
                </a:solidFill>
              </a:rPr>
              <a:t/>
            </a:r>
            <a:br>
              <a:rPr lang="en-US" sz="3600" dirty="0" smtClean="0">
                <a:solidFill>
                  <a:schemeClr val="tx2">
                    <a:lumMod val="75000"/>
                  </a:schemeClr>
                </a:solidFill>
              </a:rPr>
            </a:br>
            <a:endParaRPr lang="en-US" sz="3600" dirty="0" smtClean="0"/>
          </a:p>
        </p:txBody>
      </p:sp>
      <p:pic>
        <p:nvPicPr>
          <p:cNvPr id="177154" name="Picture 2" descr="PBL_for_wiki_image.jpg"/>
          <p:cNvPicPr>
            <a:picLocks noChangeAspect="1" noChangeArrowheads="1"/>
          </p:cNvPicPr>
          <p:nvPr/>
        </p:nvPicPr>
        <p:blipFill>
          <a:blip r:embed="rId3" cstate="print"/>
          <a:srcRect/>
          <a:stretch>
            <a:fillRect/>
          </a:stretch>
        </p:blipFill>
        <p:spPr bwMode="auto">
          <a:xfrm>
            <a:off x="1905000" y="2868589"/>
            <a:ext cx="5410200" cy="3594621"/>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5"/>
          <p:cNvSpPr>
            <a:spLocks noGrp="1"/>
          </p:cNvSpPr>
          <p:nvPr>
            <p:ph idx="1"/>
          </p:nvPr>
        </p:nvSpPr>
        <p:spPr>
          <a:xfrm>
            <a:off x="457200" y="1371600"/>
            <a:ext cx="8229600" cy="3276600"/>
          </a:xfrm>
        </p:spPr>
        <p:txBody>
          <a:bodyPr>
            <a:normAutofit fontScale="92500" lnSpcReduction="20000"/>
          </a:bodyPr>
          <a:lstStyle/>
          <a:p>
            <a:pPr algn="ctr" eaLnBrk="1" hangingPunct="1">
              <a:buFont typeface="Arial" charset="0"/>
              <a:buNone/>
            </a:pPr>
            <a:r>
              <a:rPr lang="en-US" dirty="0" smtClean="0">
                <a:latin typeface="+mj-lt"/>
              </a:rPr>
              <a:t>The core idea of Project and Problem Based learning is that real-world problems or situations capture students' interest and provoke serious thinking as the students acquire and apply new knowledge in a problem-solving context</a:t>
            </a:r>
          </a:p>
          <a:p>
            <a:pPr algn="ctr" eaLnBrk="1" hangingPunct="1">
              <a:buFont typeface="Arial" charset="0"/>
              <a:buNone/>
            </a:pPr>
            <a:r>
              <a:rPr lang="en-US" dirty="0" smtClean="0">
                <a:latin typeface="+mj-lt"/>
              </a:rPr>
              <a:t> </a:t>
            </a:r>
          </a:p>
          <a:p>
            <a:pPr eaLnBrk="1" hangingPunct="1"/>
            <a:endParaRPr lang="en-US" dirty="0" smtClean="0">
              <a:latin typeface="+mj-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057400"/>
            <a:ext cx="7848600" cy="3046988"/>
          </a:xfrm>
          <a:prstGeom prst="rect">
            <a:avLst/>
          </a:prstGeom>
          <a:noFill/>
        </p:spPr>
        <p:txBody>
          <a:bodyPr>
            <a:spAutoFit/>
          </a:bodyPr>
          <a:lstStyle/>
          <a:p>
            <a:pPr algn="ctr">
              <a:defRPr/>
            </a:pPr>
            <a:r>
              <a:rPr lang="en-US" sz="2400" dirty="0" smtClean="0">
                <a:solidFill>
                  <a:schemeClr val="tx1">
                    <a:lumMod val="50000"/>
                  </a:schemeClr>
                </a:solidFill>
                <a:latin typeface="+mj-lt"/>
              </a:rPr>
              <a:t>Is </a:t>
            </a:r>
            <a:r>
              <a:rPr lang="en-US" sz="2400" dirty="0">
                <a:solidFill>
                  <a:schemeClr val="tx1">
                    <a:lumMod val="50000"/>
                  </a:schemeClr>
                </a:solidFill>
                <a:latin typeface="+mj-lt"/>
              </a:rPr>
              <a:t>a teaching and learning model that focuses on the central concepts and principles of a discipline, involves students in problem solving and other meaningful tasks, allows students to work autonomously and in groups to construct their own learning, culminates in realistic, student generated products. </a:t>
            </a:r>
          </a:p>
          <a:p>
            <a:pPr algn="ctr">
              <a:defRPr/>
            </a:pPr>
            <a:r>
              <a:rPr lang="en-US" sz="2400" dirty="0" smtClean="0">
                <a:solidFill>
                  <a:schemeClr val="tx1">
                    <a:lumMod val="50000"/>
                  </a:schemeClr>
                </a:solidFill>
                <a:latin typeface="+mj-lt"/>
              </a:rPr>
              <a:t> </a:t>
            </a:r>
            <a:endParaRPr lang="en-US" sz="2400" dirty="0">
              <a:solidFill>
                <a:schemeClr val="tx1">
                  <a:lumMod val="50000"/>
                </a:schemeClr>
              </a:solidFill>
              <a:latin typeface="+mj-lt"/>
            </a:endParaRPr>
          </a:p>
        </p:txBody>
      </p:sp>
      <p:sp>
        <p:nvSpPr>
          <p:cNvPr id="3" name="Rectangle 2"/>
          <p:cNvSpPr/>
          <p:nvPr/>
        </p:nvSpPr>
        <p:spPr>
          <a:xfrm>
            <a:off x="1808959" y="1066800"/>
            <a:ext cx="5383205" cy="584775"/>
          </a:xfrm>
          <a:prstGeom prst="rect">
            <a:avLst/>
          </a:prstGeom>
        </p:spPr>
        <p:txBody>
          <a:bodyPr wrap="none">
            <a:spAutoFit/>
          </a:bodyPr>
          <a:lstStyle/>
          <a:p>
            <a:pPr algn="ctr">
              <a:defRPr/>
            </a:pPr>
            <a:r>
              <a:rPr lang="en-US" sz="3200" b="1" dirty="0" smtClean="0">
                <a:solidFill>
                  <a:schemeClr val="tx1">
                    <a:lumMod val="50000"/>
                  </a:schemeClr>
                </a:solidFill>
                <a:latin typeface="+mj-lt"/>
              </a:rPr>
              <a:t>Project </a:t>
            </a:r>
            <a:r>
              <a:rPr lang="en-US" sz="3200" b="1" dirty="0">
                <a:solidFill>
                  <a:schemeClr val="tx1">
                    <a:lumMod val="50000"/>
                  </a:schemeClr>
                </a:solidFill>
                <a:latin typeface="+mj-lt"/>
              </a:rPr>
              <a:t>Based Learning?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838200" y="1600200"/>
            <a:ext cx="7543800" cy="4832092"/>
          </a:xfrm>
          <a:prstGeom prst="rect">
            <a:avLst/>
          </a:prstGeom>
          <a:noFill/>
          <a:ln w="9525">
            <a:noFill/>
            <a:miter lim="800000"/>
            <a:headEnd/>
            <a:tailEnd/>
          </a:ln>
        </p:spPr>
        <p:txBody>
          <a:bodyPr>
            <a:spAutoFit/>
          </a:bodyPr>
          <a:lstStyle/>
          <a:p>
            <a:pPr algn="ctr">
              <a:defRPr/>
            </a:pPr>
            <a:r>
              <a:rPr lang="en-US" sz="2800" dirty="0" err="1">
                <a:solidFill>
                  <a:schemeClr val="tx1">
                    <a:lumMod val="50000"/>
                  </a:schemeClr>
                </a:solidFill>
                <a:latin typeface="+mj-lt"/>
              </a:rPr>
              <a:t>Finkle</a:t>
            </a:r>
            <a:r>
              <a:rPr lang="en-US" sz="2800" dirty="0">
                <a:solidFill>
                  <a:schemeClr val="tx1">
                    <a:lumMod val="50000"/>
                  </a:schemeClr>
                </a:solidFill>
                <a:latin typeface="+mj-lt"/>
              </a:rPr>
              <a:t> and </a:t>
            </a:r>
            <a:r>
              <a:rPr lang="en-US" sz="2800" dirty="0" err="1">
                <a:solidFill>
                  <a:schemeClr val="tx1">
                    <a:lumMod val="50000"/>
                  </a:schemeClr>
                </a:solidFill>
                <a:latin typeface="+mj-lt"/>
              </a:rPr>
              <a:t>Torp</a:t>
            </a:r>
            <a:r>
              <a:rPr lang="en-US" sz="2800" dirty="0">
                <a:solidFill>
                  <a:schemeClr val="tx1">
                    <a:lumMod val="50000"/>
                  </a:schemeClr>
                </a:solidFill>
                <a:latin typeface="+mj-lt"/>
              </a:rPr>
              <a:t> (1995) state that "problem-based learning is a curriculum development and instructional system/process that simultaneously develops both problem solving strategies and disciplinary knowledge bases and skills by placing students in the active role of problem solvers confronted with an ill-structured problem that mirrors real-world problems" </a:t>
            </a:r>
          </a:p>
        </p:txBody>
      </p:sp>
      <p:sp>
        <p:nvSpPr>
          <p:cNvPr id="37891" name="Rectangle 3"/>
          <p:cNvSpPr>
            <a:spLocks noChangeArrowheads="1"/>
          </p:cNvSpPr>
          <p:nvPr/>
        </p:nvSpPr>
        <p:spPr bwMode="auto">
          <a:xfrm>
            <a:off x="1219200" y="228600"/>
            <a:ext cx="6705600" cy="1569660"/>
          </a:xfrm>
          <a:prstGeom prst="rect">
            <a:avLst/>
          </a:prstGeom>
          <a:noFill/>
          <a:ln w="9525">
            <a:noFill/>
            <a:miter lim="800000"/>
            <a:headEnd/>
            <a:tailEnd/>
          </a:ln>
        </p:spPr>
        <p:txBody>
          <a:bodyPr>
            <a:spAutoFit/>
          </a:bodyPr>
          <a:lstStyle/>
          <a:p>
            <a:pPr algn="ctr">
              <a:defRPr/>
            </a:pPr>
            <a:r>
              <a:rPr lang="en-US" sz="3200" b="1" dirty="0">
                <a:solidFill>
                  <a:schemeClr val="tx1">
                    <a:lumMod val="50000"/>
                  </a:schemeClr>
                </a:solidFill>
                <a:latin typeface="+mj-lt"/>
              </a:rPr>
              <a:t>Problem-Based Learning Defined</a:t>
            </a:r>
            <a:r>
              <a:rPr lang="en-US" sz="3200" dirty="0">
                <a:solidFill>
                  <a:schemeClr val="tx1">
                    <a:lumMod val="50000"/>
                  </a:schemeClr>
                </a:solidFill>
                <a:latin typeface="+mj-lt"/>
              </a:rPr>
              <a:t> </a:t>
            </a:r>
            <a:endParaRPr lang="en-US" sz="3200" dirty="0" smtClean="0">
              <a:solidFill>
                <a:schemeClr val="tx1">
                  <a:lumMod val="50000"/>
                </a:schemeClr>
              </a:solidFill>
              <a:latin typeface="+mj-lt"/>
            </a:endParaRPr>
          </a:p>
          <a:p>
            <a:pPr algn="ctr">
              <a:defRPr/>
            </a:pPr>
            <a:endParaRPr lang="en-US" sz="3200" dirty="0">
              <a:solidFill>
                <a:schemeClr val="tx1">
                  <a:lumMod val="50000"/>
                </a:schemeClr>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anim calcmode="lin" valueType="num">
                                      <p:cBhvr additive="base">
                                        <p:cTn id="7" dur="1000" fill="hold"/>
                                        <p:tgtEl>
                                          <p:spTgt spid="37890">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789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62000" y="0"/>
            <a:ext cx="7924800" cy="1143000"/>
          </a:xfrm>
        </p:spPr>
        <p:txBody>
          <a:bodyPr/>
          <a:lstStyle/>
          <a:p>
            <a:pPr algn="ctr">
              <a:defRPr/>
            </a:pPr>
            <a:r>
              <a:rPr lang="en-US" sz="3200" dirty="0" smtClean="0">
                <a:solidFill>
                  <a:schemeClr val="tx1">
                    <a:lumMod val="50000"/>
                  </a:schemeClr>
                </a:solidFill>
                <a:cs typeface="Times New Roman" pitchFamily="18" charset="0"/>
              </a:rPr>
              <a:t>Why Do PBL?</a:t>
            </a:r>
          </a:p>
        </p:txBody>
      </p:sp>
      <p:sp>
        <p:nvSpPr>
          <p:cNvPr id="3" name="Content Placeholder 2"/>
          <p:cNvSpPr>
            <a:spLocks noGrp="1"/>
          </p:cNvSpPr>
          <p:nvPr>
            <p:ph idx="1"/>
          </p:nvPr>
        </p:nvSpPr>
        <p:spPr>
          <a:xfrm>
            <a:off x="914400" y="1447800"/>
            <a:ext cx="7693025" cy="3724275"/>
          </a:xfrm>
        </p:spPr>
        <p:txBody>
          <a:bodyPr>
            <a:normAutofit fontScale="85000" lnSpcReduction="10000"/>
          </a:bodyPr>
          <a:lstStyle/>
          <a:p>
            <a:pPr marL="273050" indent="-273050" algn="ctr" eaLnBrk="1" hangingPunct="1">
              <a:buClr>
                <a:srgbClr val="EB641B"/>
              </a:buClr>
              <a:buFont typeface="Wingdings 2" pitchFamily="18" charset="2"/>
              <a:buNone/>
              <a:defRPr/>
            </a:pPr>
            <a:r>
              <a:rPr lang="en-US" sz="3200" b="1" dirty="0" smtClean="0">
                <a:solidFill>
                  <a:schemeClr val="tx1">
                    <a:lumMod val="50000"/>
                  </a:schemeClr>
                </a:solidFill>
                <a:latin typeface="+mj-lt"/>
                <a:cs typeface="Times New Roman" pitchFamily="18" charset="0"/>
              </a:rPr>
              <a:t>The National Problem:</a:t>
            </a:r>
          </a:p>
          <a:p>
            <a:pPr marL="273050" indent="-273050" algn="ctr" eaLnBrk="1" hangingPunct="1">
              <a:buClr>
                <a:srgbClr val="EB641B"/>
              </a:buClr>
              <a:buFont typeface="Wingdings 2" pitchFamily="18" charset="2"/>
              <a:buNone/>
              <a:defRPr/>
            </a:pPr>
            <a:endParaRPr lang="en-US" sz="1800" b="1" dirty="0" smtClean="0">
              <a:solidFill>
                <a:schemeClr val="tx1">
                  <a:lumMod val="50000"/>
                </a:schemeClr>
              </a:solidFill>
              <a:effectLst>
                <a:outerShdw blurRad="38100" dist="38100" dir="2700000" algn="tl">
                  <a:srgbClr val="C0C0C0"/>
                </a:outerShdw>
              </a:effectLst>
              <a:latin typeface="+mj-lt"/>
              <a:cs typeface="Times New Roman" pitchFamily="18" charset="0"/>
            </a:endParaRPr>
          </a:p>
          <a:p>
            <a:pPr marL="0" indent="0" algn="ctr" eaLnBrk="1" hangingPunct="1">
              <a:buFont typeface="Wingdings" pitchFamily="2" charset="2"/>
              <a:buNone/>
              <a:defRPr/>
            </a:pPr>
            <a:r>
              <a:rPr lang="en-US" sz="3200" dirty="0" smtClean="0">
                <a:solidFill>
                  <a:schemeClr val="tx1">
                    <a:lumMod val="50000"/>
                  </a:schemeClr>
                </a:solidFill>
                <a:latin typeface="+mj-lt"/>
                <a:cs typeface="Times New Roman" pitchFamily="18" charset="0"/>
              </a:rPr>
              <a:t>As a result of a relative decline in student achievement … and interest of students to pursue Science, Technology, Engineering, Mathematics (STEM)-related careers … </a:t>
            </a:r>
          </a:p>
          <a:p>
            <a:pPr marL="0" indent="0" algn="ctr" eaLnBrk="1" hangingPunct="1">
              <a:buFont typeface="Wingdings" pitchFamily="2" charset="2"/>
              <a:buNone/>
              <a:defRPr/>
            </a:pPr>
            <a:endParaRPr lang="en-US" sz="3200" dirty="0" smtClean="0">
              <a:solidFill>
                <a:schemeClr val="tx1">
                  <a:lumMod val="50000"/>
                </a:schemeClr>
              </a:solidFill>
              <a:latin typeface="+mj-lt"/>
              <a:cs typeface="Times New Roman" pitchFamily="18" charset="0"/>
            </a:endParaRPr>
          </a:p>
          <a:p>
            <a:pPr marL="0" indent="0" algn="ctr" eaLnBrk="1" hangingPunct="1">
              <a:buClr>
                <a:srgbClr val="EB641B"/>
              </a:buClr>
              <a:buFont typeface="Wingdings 2" pitchFamily="18" charset="2"/>
              <a:buNone/>
              <a:defRPr/>
            </a:pPr>
            <a:r>
              <a:rPr lang="en-US" sz="3200" dirty="0" smtClean="0">
                <a:solidFill>
                  <a:schemeClr val="tx1">
                    <a:lumMod val="50000"/>
                  </a:schemeClr>
                </a:solidFill>
                <a:latin typeface="+mj-lt"/>
                <a:cs typeface="Times New Roman" pitchFamily="18" charset="0"/>
              </a:rPr>
              <a:t>the United States IS AT RISK.</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762000" y="0"/>
            <a:ext cx="7924800" cy="1143000"/>
          </a:xfrm>
        </p:spPr>
        <p:txBody>
          <a:bodyPr/>
          <a:lstStyle/>
          <a:p>
            <a:pPr algn="ctr">
              <a:defRPr/>
            </a:pPr>
            <a:r>
              <a:rPr lang="en-US" sz="3200" dirty="0" smtClean="0">
                <a:solidFill>
                  <a:schemeClr val="tx1">
                    <a:lumMod val="50000"/>
                  </a:schemeClr>
                </a:solidFill>
                <a:cs typeface="Times New Roman" pitchFamily="18" charset="0"/>
              </a:rPr>
              <a:t>Why Do PBL?</a:t>
            </a:r>
          </a:p>
        </p:txBody>
      </p:sp>
      <p:sp>
        <p:nvSpPr>
          <p:cNvPr id="19459" name="Content Placeholder 2"/>
          <p:cNvSpPr>
            <a:spLocks noGrp="1"/>
          </p:cNvSpPr>
          <p:nvPr>
            <p:ph idx="1"/>
          </p:nvPr>
        </p:nvSpPr>
        <p:spPr>
          <a:xfrm>
            <a:off x="381000" y="1676400"/>
            <a:ext cx="8458200" cy="3724275"/>
          </a:xfrm>
        </p:spPr>
        <p:txBody>
          <a:bodyPr>
            <a:normAutofit fontScale="77500" lnSpcReduction="20000"/>
          </a:bodyPr>
          <a:lstStyle/>
          <a:p>
            <a:pPr>
              <a:defRPr/>
            </a:pPr>
            <a:r>
              <a:rPr lang="en-US" dirty="0" smtClean="0">
                <a:solidFill>
                  <a:schemeClr val="tx1">
                    <a:lumMod val="50000"/>
                  </a:schemeClr>
                </a:solidFill>
                <a:latin typeface="+mj-lt"/>
                <a:cs typeface="Times New Roman" pitchFamily="18" charset="0"/>
              </a:rPr>
              <a:t>Although US fourth graders score well against international competition, they fall near the    bottom or dead last by 12th grade in   Mathematics and Science, respectively.</a:t>
            </a:r>
          </a:p>
          <a:p>
            <a:pPr>
              <a:buFont typeface="Wingdings" pitchFamily="2" charset="2"/>
              <a:buNone/>
              <a:defRPr/>
            </a:pPr>
            <a:endParaRPr lang="en-US" dirty="0" smtClean="0">
              <a:solidFill>
                <a:schemeClr val="tx1">
                  <a:lumMod val="50000"/>
                </a:schemeClr>
              </a:solidFill>
              <a:latin typeface="+mj-lt"/>
              <a:cs typeface="Times New Roman" pitchFamily="18" charset="0"/>
            </a:endParaRPr>
          </a:p>
          <a:p>
            <a:pPr>
              <a:defRPr/>
            </a:pPr>
            <a:r>
              <a:rPr lang="en-US" dirty="0" smtClean="0">
                <a:solidFill>
                  <a:schemeClr val="tx1">
                    <a:lumMod val="50000"/>
                  </a:schemeClr>
                </a:solidFill>
                <a:latin typeface="+mj-lt"/>
                <a:cs typeface="Times New Roman" pitchFamily="18" charset="0"/>
              </a:rPr>
              <a:t> In 2004 chemical companies closed 70 facilities in the United States and have tagged 40 more for shutdown.  Of 120 new chemical plants around the world will be in the United States. 50 will be in China.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762000" y="0"/>
            <a:ext cx="7924800" cy="1143000"/>
          </a:xfrm>
        </p:spPr>
        <p:txBody>
          <a:bodyPr>
            <a:normAutofit/>
          </a:bodyPr>
          <a:lstStyle/>
          <a:p>
            <a:pPr algn="ctr">
              <a:defRPr/>
            </a:pPr>
            <a:r>
              <a:rPr lang="en-US" sz="3600" dirty="0" smtClean="0">
                <a:solidFill>
                  <a:schemeClr val="tx1">
                    <a:lumMod val="50000"/>
                  </a:schemeClr>
                </a:solidFill>
              </a:rPr>
              <a:t>Why Do PBL?</a:t>
            </a:r>
          </a:p>
        </p:txBody>
      </p:sp>
      <p:sp>
        <p:nvSpPr>
          <p:cNvPr id="3" name="Content Placeholder 2"/>
          <p:cNvSpPr>
            <a:spLocks noGrp="1"/>
          </p:cNvSpPr>
          <p:nvPr>
            <p:ph idx="1"/>
          </p:nvPr>
        </p:nvSpPr>
        <p:spPr>
          <a:xfrm>
            <a:off x="304800" y="1371600"/>
            <a:ext cx="8839200" cy="3724275"/>
          </a:xfrm>
        </p:spPr>
        <p:txBody>
          <a:bodyPr>
            <a:normAutofit fontScale="70000" lnSpcReduction="20000"/>
          </a:bodyPr>
          <a:lstStyle/>
          <a:p>
            <a:pPr marL="365125" indent="-255588" eaLnBrk="1" hangingPunct="1">
              <a:defRPr/>
            </a:pPr>
            <a:r>
              <a:rPr lang="en-US" dirty="0" smtClean="0">
                <a:solidFill>
                  <a:schemeClr val="tx1">
                    <a:lumMod val="50000"/>
                  </a:schemeClr>
                </a:solidFill>
                <a:latin typeface="+mj-lt"/>
              </a:rPr>
              <a:t>In the US only 15% of the undergraduates receive their degrees in natural sciences or engineering.  </a:t>
            </a:r>
          </a:p>
          <a:p>
            <a:pPr marL="365125" indent="-255588" eaLnBrk="1" hangingPunct="1">
              <a:buFont typeface="Wingdings" pitchFamily="2" charset="2"/>
              <a:buNone/>
              <a:defRPr/>
            </a:pPr>
            <a:endParaRPr lang="en-US" dirty="0" smtClean="0">
              <a:solidFill>
                <a:schemeClr val="tx1">
                  <a:lumMod val="50000"/>
                </a:schemeClr>
              </a:solidFill>
              <a:latin typeface="+mj-lt"/>
            </a:endParaRPr>
          </a:p>
          <a:p>
            <a:pPr marL="365125" indent="-255588" eaLnBrk="1" hangingPunct="1">
              <a:defRPr/>
            </a:pPr>
            <a:r>
              <a:rPr lang="en-US" dirty="0" smtClean="0">
                <a:solidFill>
                  <a:schemeClr val="tx1">
                    <a:lumMod val="50000"/>
                  </a:schemeClr>
                </a:solidFill>
                <a:latin typeface="+mj-lt"/>
              </a:rPr>
              <a:t>Past 3 years alone, China &amp; India have doubled production of 3- and 4-year degrees in engineering, computers science and IT, while the US production of engineers is stagnant and CS and IT have doubled.</a:t>
            </a:r>
          </a:p>
          <a:p>
            <a:pPr marL="365125" indent="-255588" eaLnBrk="1" hangingPunct="1">
              <a:defRPr/>
            </a:pPr>
            <a:endParaRPr lang="en-US" dirty="0" smtClean="0">
              <a:solidFill>
                <a:schemeClr val="tx1">
                  <a:lumMod val="50000"/>
                </a:schemeClr>
              </a:solidFill>
              <a:latin typeface="+mj-lt"/>
            </a:endParaRPr>
          </a:p>
          <a:p>
            <a:pPr marL="365125" indent="-255588" algn="ctr">
              <a:buNone/>
              <a:defRPr/>
            </a:pPr>
            <a:r>
              <a:rPr lang="en-US" dirty="0" smtClean="0">
                <a:solidFill>
                  <a:schemeClr val="tx1">
                    <a:lumMod val="50000"/>
                  </a:schemeClr>
                </a:solidFill>
                <a:latin typeface="+mj-lt"/>
              </a:rPr>
              <a:t>Losing Interest</a:t>
            </a:r>
          </a:p>
          <a:p>
            <a:pPr>
              <a:defRPr/>
            </a:pPr>
            <a:endParaRPr lang="en-US" dirty="0">
              <a:solidFill>
                <a:schemeClr val="tx1">
                  <a:lumMod val="50000"/>
                </a:schemeClr>
              </a:solidFill>
              <a:latin typeface="+mj-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8229600" cy="584200"/>
          </a:xfrm>
          <a:prstGeom prst="rect">
            <a:avLst/>
          </a:prstGeom>
          <a:noFill/>
        </p:spPr>
        <p:txBody>
          <a:bodyPr>
            <a:spAutoFit/>
          </a:bodyPr>
          <a:lstStyle/>
          <a:p>
            <a:pPr algn="ctr">
              <a:defRPr/>
            </a:pPr>
            <a:r>
              <a:rPr lang="en-US" sz="3200" dirty="0" smtClean="0">
                <a:solidFill>
                  <a:schemeClr val="tx1">
                    <a:lumMod val="50000"/>
                  </a:schemeClr>
                </a:solidFill>
                <a:latin typeface="+mj-lt"/>
                <a:cs typeface="Times New Roman" pitchFamily="18" charset="0"/>
              </a:rPr>
              <a:t>Why Do PBL</a:t>
            </a:r>
            <a:r>
              <a:rPr lang="en-US" sz="3200" dirty="0">
                <a:solidFill>
                  <a:schemeClr val="tx1">
                    <a:lumMod val="50000"/>
                  </a:schemeClr>
                </a:solidFill>
                <a:latin typeface="+mj-lt"/>
                <a:cs typeface="Times New Roman" pitchFamily="18" charset="0"/>
              </a:rPr>
              <a:t>?</a:t>
            </a:r>
          </a:p>
        </p:txBody>
      </p:sp>
      <p:sp>
        <p:nvSpPr>
          <p:cNvPr id="4" name="TextBox 3"/>
          <p:cNvSpPr txBox="1"/>
          <p:nvPr/>
        </p:nvSpPr>
        <p:spPr>
          <a:xfrm>
            <a:off x="0" y="733246"/>
            <a:ext cx="9144000" cy="6001643"/>
          </a:xfrm>
          <a:prstGeom prst="rect">
            <a:avLst/>
          </a:prstGeom>
          <a:noFill/>
        </p:spPr>
        <p:txBody>
          <a:bodyPr wrap="square">
            <a:spAutoFit/>
          </a:bodyPr>
          <a:lstStyle/>
          <a:p>
            <a:pPr>
              <a:defRPr/>
            </a:pPr>
            <a:r>
              <a:rPr lang="en-US" sz="2400" dirty="0">
                <a:solidFill>
                  <a:schemeClr val="tx1">
                    <a:lumMod val="50000"/>
                  </a:schemeClr>
                </a:solidFill>
                <a:latin typeface="+mj-lt"/>
                <a:cs typeface="Times New Roman" pitchFamily="18" charset="0"/>
              </a:rPr>
              <a:t>Think critically and be able to analyze and solve complex, real-world problems</a:t>
            </a:r>
          </a:p>
          <a:p>
            <a:pPr>
              <a:defRPr/>
            </a:pPr>
            <a:endParaRPr lang="en-US" sz="2400" dirty="0">
              <a:solidFill>
                <a:schemeClr val="tx1">
                  <a:lumMod val="50000"/>
                </a:schemeClr>
              </a:solidFill>
              <a:latin typeface="+mj-lt"/>
              <a:cs typeface="Times New Roman" pitchFamily="18" charset="0"/>
            </a:endParaRPr>
          </a:p>
          <a:p>
            <a:pPr>
              <a:defRPr/>
            </a:pPr>
            <a:r>
              <a:rPr lang="en-US" sz="2400" dirty="0">
                <a:solidFill>
                  <a:schemeClr val="tx1">
                    <a:lumMod val="50000"/>
                  </a:schemeClr>
                </a:solidFill>
                <a:latin typeface="+mj-lt"/>
                <a:cs typeface="Times New Roman" pitchFamily="18" charset="0"/>
              </a:rPr>
              <a:t>Find, evaluate, and use appropriate learning resources</a:t>
            </a:r>
          </a:p>
          <a:p>
            <a:pPr>
              <a:defRPr/>
            </a:pPr>
            <a:endParaRPr lang="en-US" sz="2400" dirty="0">
              <a:solidFill>
                <a:schemeClr val="tx1">
                  <a:lumMod val="50000"/>
                </a:schemeClr>
              </a:solidFill>
              <a:latin typeface="+mj-lt"/>
              <a:cs typeface="Times New Roman" pitchFamily="18" charset="0"/>
            </a:endParaRPr>
          </a:p>
          <a:p>
            <a:pPr>
              <a:defRPr/>
            </a:pPr>
            <a:r>
              <a:rPr lang="en-US" sz="2400" dirty="0">
                <a:solidFill>
                  <a:schemeClr val="tx1">
                    <a:lumMod val="50000"/>
                  </a:schemeClr>
                </a:solidFill>
                <a:latin typeface="+mj-lt"/>
                <a:cs typeface="Times New Roman" pitchFamily="18" charset="0"/>
              </a:rPr>
              <a:t>Work individually and cooperatively in teams and small groups</a:t>
            </a:r>
          </a:p>
          <a:p>
            <a:pPr>
              <a:defRPr/>
            </a:pPr>
            <a:endParaRPr lang="en-US" sz="2400" dirty="0">
              <a:solidFill>
                <a:schemeClr val="tx1">
                  <a:lumMod val="50000"/>
                </a:schemeClr>
              </a:solidFill>
              <a:latin typeface="+mj-lt"/>
              <a:cs typeface="Times New Roman" pitchFamily="18" charset="0"/>
            </a:endParaRPr>
          </a:p>
          <a:p>
            <a:pPr>
              <a:defRPr/>
            </a:pPr>
            <a:r>
              <a:rPr lang="en-US" sz="2400" dirty="0">
                <a:solidFill>
                  <a:schemeClr val="tx1">
                    <a:lumMod val="50000"/>
                  </a:schemeClr>
                </a:solidFill>
                <a:latin typeface="+mj-lt"/>
                <a:cs typeface="Times New Roman" pitchFamily="18" charset="0"/>
              </a:rPr>
              <a:t>Demonstrate versatile and effective communication skills, both verbal and written</a:t>
            </a:r>
          </a:p>
          <a:p>
            <a:pPr>
              <a:defRPr/>
            </a:pPr>
            <a:endParaRPr lang="en-US" sz="2400" dirty="0">
              <a:solidFill>
                <a:schemeClr val="tx1">
                  <a:lumMod val="50000"/>
                </a:schemeClr>
              </a:solidFill>
              <a:latin typeface="+mj-lt"/>
              <a:cs typeface="Times New Roman" pitchFamily="18" charset="0"/>
            </a:endParaRPr>
          </a:p>
          <a:p>
            <a:pPr>
              <a:defRPr/>
            </a:pPr>
            <a:r>
              <a:rPr lang="en-US" sz="2400" dirty="0">
                <a:solidFill>
                  <a:schemeClr val="tx1">
                    <a:lumMod val="50000"/>
                  </a:schemeClr>
                </a:solidFill>
                <a:latin typeface="+mj-lt"/>
                <a:cs typeface="Times New Roman" pitchFamily="18" charset="0"/>
              </a:rPr>
              <a:t>Use content knowledge and develop skills to become life-long learners in order to succeed in a global economy</a:t>
            </a:r>
          </a:p>
          <a:p>
            <a:pPr>
              <a:defRPr/>
            </a:pPr>
            <a:endParaRPr lang="en-US" sz="2400" dirty="0">
              <a:solidFill>
                <a:schemeClr val="tx1">
                  <a:lumMod val="50000"/>
                </a:schemeClr>
              </a:solidFill>
              <a:latin typeface="+mj-lt"/>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Framework for 21st Century Learning </a:t>
            </a:r>
            <a:br>
              <a:rPr lang="en-US" sz="3200" smtClean="0"/>
            </a:br>
            <a:endParaRPr lang="en-US" sz="3200" smtClean="0"/>
          </a:p>
        </p:txBody>
      </p:sp>
      <p:sp>
        <p:nvSpPr>
          <p:cNvPr id="39939" name="Rectangle 1"/>
          <p:cNvSpPr>
            <a:spLocks noChangeArrowheads="1"/>
          </p:cNvSpPr>
          <p:nvPr/>
        </p:nvSpPr>
        <p:spPr bwMode="auto">
          <a:xfrm>
            <a:off x="0" y="6211888"/>
            <a:ext cx="9144000" cy="646112"/>
          </a:xfrm>
          <a:prstGeom prst="rect">
            <a:avLst/>
          </a:prstGeom>
          <a:noFill/>
          <a:ln w="9525">
            <a:noFill/>
            <a:miter lim="800000"/>
            <a:headEnd/>
            <a:tailEnd/>
          </a:ln>
        </p:spPr>
        <p:txBody>
          <a:bodyPr>
            <a:spAutoFit/>
          </a:bodyPr>
          <a:lstStyle/>
          <a:p>
            <a:pPr algn="ctr"/>
            <a:r>
              <a:rPr lang="en-US">
                <a:hlinkClick r:id="rId3"/>
              </a:rPr>
              <a:t>http://www.21stcenturyskills.org/route21/</a:t>
            </a:r>
            <a:endParaRPr lang="en-US"/>
          </a:p>
          <a:p>
            <a:pPr algn="ctr"/>
            <a:endParaRPr lang="en-US"/>
          </a:p>
        </p:txBody>
      </p:sp>
      <p:pic>
        <p:nvPicPr>
          <p:cNvPr id="39940" name="Picture 2" descr="rainbow_web 0710"/>
          <p:cNvPicPr>
            <a:picLocks noChangeAspect="1" noChangeArrowheads="1"/>
          </p:cNvPicPr>
          <p:nvPr/>
        </p:nvPicPr>
        <p:blipFill>
          <a:blip r:embed="rId4" cstate="print"/>
          <a:srcRect/>
          <a:stretch>
            <a:fillRect/>
          </a:stretch>
        </p:blipFill>
        <p:spPr bwMode="auto">
          <a:xfrm>
            <a:off x="228600" y="1371600"/>
            <a:ext cx="86868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228600" y="457200"/>
            <a:ext cx="8915400" cy="5632450"/>
          </a:xfrm>
          <a:prstGeom prst="rect">
            <a:avLst/>
          </a:prstGeom>
          <a:solidFill>
            <a:schemeClr val="bg1"/>
          </a:solidFill>
          <a:ln w="9525">
            <a:noFill/>
            <a:miter lim="800000"/>
            <a:headEnd/>
            <a:tailEnd/>
          </a:ln>
        </p:spPr>
        <p:txBody>
          <a:bodyPr>
            <a:spAutoFit/>
          </a:bodyPr>
          <a:lstStyle/>
          <a:p>
            <a:pPr algn="ctr">
              <a:defRPr/>
            </a:pPr>
            <a:r>
              <a:rPr lang="en-US" dirty="0">
                <a:solidFill>
                  <a:schemeClr val="tx1">
                    <a:lumMod val="50000"/>
                  </a:schemeClr>
                </a:solidFill>
              </a:rPr>
              <a:t>The standard includes six strands, which reflect the </a:t>
            </a:r>
          </a:p>
          <a:p>
            <a:pPr algn="ctr">
              <a:defRPr/>
            </a:pPr>
            <a:r>
              <a:rPr lang="en-US" dirty="0">
                <a:solidFill>
                  <a:schemeClr val="tx1">
                    <a:lumMod val="50000"/>
                  </a:schemeClr>
                </a:solidFill>
                <a:hlinkClick r:id="rId3"/>
              </a:rPr>
              <a:t>Framework for 21st Century Learning</a:t>
            </a:r>
            <a:r>
              <a:rPr lang="en-US" dirty="0">
                <a:solidFill>
                  <a:schemeClr val="tx1">
                    <a:lumMod val="50000"/>
                  </a:schemeClr>
                </a:solidFill>
              </a:rPr>
              <a:t>: </a:t>
            </a:r>
          </a:p>
          <a:p>
            <a:pPr>
              <a:defRPr/>
            </a:pPr>
            <a:r>
              <a:rPr lang="en-US" u="sng" dirty="0">
                <a:solidFill>
                  <a:schemeClr val="tx1">
                    <a:lumMod val="50000"/>
                  </a:schemeClr>
                </a:solidFill>
              </a:rPr>
              <a:t>21</a:t>
            </a:r>
            <a:r>
              <a:rPr lang="en-US" u="sng" baseline="30000" dirty="0">
                <a:solidFill>
                  <a:schemeClr val="tx1">
                    <a:lumMod val="50000"/>
                  </a:schemeClr>
                </a:solidFill>
              </a:rPr>
              <a:t>st</a:t>
            </a:r>
            <a:r>
              <a:rPr lang="en-US" u="sng" dirty="0">
                <a:solidFill>
                  <a:schemeClr val="tx1">
                    <a:lumMod val="50000"/>
                  </a:schemeClr>
                </a:solidFill>
              </a:rPr>
              <a:t> Century  Skills</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Critical Thinking and Problem Solving</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Creativity and Innovation</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Collaboration, Teamwork, and Leadership</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Cross-Cultural Understanding and Interpersonal </a:t>
            </a:r>
          </a:p>
          <a:p>
            <a:pPr>
              <a:defRPr/>
            </a:pPr>
            <a:r>
              <a:rPr lang="en-US" dirty="0">
                <a:solidFill>
                  <a:schemeClr val="tx1">
                    <a:lumMod val="50000"/>
                  </a:schemeClr>
                </a:solidFill>
              </a:rPr>
              <a:t>  Communication </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Communication and Media Fluency</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Accountability, Productivity, and Ethics</a:t>
            </a:r>
          </a:p>
          <a:p>
            <a:pPr>
              <a:buFont typeface="Arial" charset="0"/>
              <a:buChar char="•"/>
              <a:defRPr/>
            </a:pPr>
            <a:endParaRPr lang="en-US" dirty="0">
              <a:solidFill>
                <a:schemeClr val="tx1">
                  <a:lumMod val="50000"/>
                </a:schemeClr>
              </a:solidFill>
            </a:endParaRPr>
          </a:p>
          <a:p>
            <a:pPr>
              <a:defRPr/>
            </a:pPr>
            <a:r>
              <a:rPr lang="en-US" dirty="0">
                <a:solidFill>
                  <a:schemeClr val="tx1">
                    <a:lumMod val="50000"/>
                  </a:schemeClr>
                </a:solidFill>
              </a:rPr>
              <a:t>Understanding by Design </a:t>
            </a:r>
            <a:r>
              <a:rPr lang="en-US" dirty="0" err="1">
                <a:solidFill>
                  <a:schemeClr val="tx1">
                    <a:lumMod val="50000"/>
                  </a:schemeClr>
                </a:solidFill>
                <a:hlinkClick r:id="rId4" action="ppaction://hlinkfile"/>
              </a:rPr>
              <a:t>UbD</a:t>
            </a:r>
            <a:r>
              <a:rPr lang="en-US" dirty="0">
                <a:solidFill>
                  <a:schemeClr val="tx1">
                    <a:lumMod val="50000"/>
                  </a:schemeClr>
                </a:solidFill>
              </a:rPr>
              <a:t> template (lesson plan development) </a:t>
            </a:r>
          </a:p>
          <a:p>
            <a:pPr>
              <a:buFont typeface="Arial" charset="0"/>
              <a:buChar char="•"/>
              <a:defRPr/>
            </a:pPr>
            <a:endParaRPr lang="en-US" dirty="0">
              <a:solidFill>
                <a:schemeClr val="tx1">
                  <a:lumMod val="50000"/>
                </a:schemeClr>
              </a:solidFill>
            </a:endParaRPr>
          </a:p>
          <a:p>
            <a:pPr algn="ctr">
              <a:defRPr/>
            </a:pPr>
            <a:r>
              <a:rPr lang="en-US" dirty="0">
                <a:solidFill>
                  <a:schemeClr val="tx1">
                    <a:lumMod val="50000"/>
                  </a:schemeClr>
                </a:solidFill>
                <a:hlinkClick r:id="rId5"/>
              </a:rPr>
              <a:t>http://www.state.nj.us/education/cccs/2009/final.htm</a:t>
            </a:r>
            <a:r>
              <a:rPr lang="en-US" dirty="0">
                <a:solidFill>
                  <a:schemeClr val="tx1">
                    <a:lumMod val="50000"/>
                  </a:schemeClr>
                </a:solidFill>
              </a:rPr>
              <a:t> </a:t>
            </a:r>
          </a:p>
        </p:txBody>
      </p:sp>
      <p:sp>
        <p:nvSpPr>
          <p:cNvPr id="40963" name="TextBox 2"/>
          <p:cNvSpPr txBox="1">
            <a:spLocks noChangeArrowheads="1"/>
          </p:cNvSpPr>
          <p:nvPr/>
        </p:nvSpPr>
        <p:spPr bwMode="auto">
          <a:xfrm>
            <a:off x="6248400" y="1676400"/>
            <a:ext cx="2667000" cy="2308225"/>
          </a:xfrm>
          <a:prstGeom prst="rect">
            <a:avLst/>
          </a:prstGeom>
          <a:noFill/>
          <a:ln w="9525">
            <a:solidFill>
              <a:schemeClr val="accent1"/>
            </a:solidFill>
            <a:miter lim="800000"/>
            <a:headEnd/>
            <a:tailEnd/>
          </a:ln>
        </p:spPr>
        <p:txBody>
          <a:bodyPr>
            <a:spAutoFit/>
          </a:bodyPr>
          <a:lstStyle/>
          <a:p>
            <a:r>
              <a:rPr lang="en-US" u="sng"/>
              <a:t>21</a:t>
            </a:r>
            <a:r>
              <a:rPr lang="en-US" u="sng" baseline="30000"/>
              <a:t>st</a:t>
            </a:r>
            <a:r>
              <a:rPr lang="en-US" u="sng"/>
              <a:t> Century Themes</a:t>
            </a:r>
          </a:p>
          <a:p>
            <a:endParaRPr lang="en-US"/>
          </a:p>
          <a:p>
            <a:r>
              <a:rPr lang="en-US"/>
              <a:t>Global Awareness</a:t>
            </a:r>
          </a:p>
          <a:p>
            <a:r>
              <a:rPr lang="en-US"/>
              <a:t>Financial, Economic, Business,  and Entrepreneurial Literacy</a:t>
            </a:r>
          </a:p>
          <a:p>
            <a:r>
              <a:rPr lang="en-US"/>
              <a:t>Civic Literacy</a:t>
            </a:r>
          </a:p>
          <a:p>
            <a:r>
              <a:rPr lang="en-US"/>
              <a:t>Health Literacy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457200" y="609600"/>
            <a:ext cx="8229600" cy="887294"/>
          </a:xfrm>
          <a:prstGeom prst="rect">
            <a:avLst/>
          </a:prstGeom>
          <a:noFill/>
          <a:ln w="9525">
            <a:noFill/>
            <a:miter lim="800000"/>
            <a:headEnd/>
            <a:tailEnd/>
          </a:ln>
        </p:spPr>
        <p:txBody>
          <a:bodyPr wrap="square">
            <a:spAutoFit/>
          </a:bodyPr>
          <a:lstStyle/>
          <a:p>
            <a:pPr algn="ctr">
              <a:lnSpc>
                <a:spcPct val="80000"/>
              </a:lnSpc>
              <a:spcBef>
                <a:spcPct val="50000"/>
              </a:spcBef>
            </a:pPr>
            <a:r>
              <a:rPr lang="en-US" sz="3200" dirty="0">
                <a:latin typeface="+mj-lt"/>
                <a:cs typeface="Times New Roman" pitchFamily="18" charset="0"/>
              </a:rPr>
              <a:t>Similarities to PBL </a:t>
            </a:r>
            <a:r>
              <a:rPr lang="en-US" sz="3200" dirty="0" smtClean="0">
                <a:latin typeface="+mj-lt"/>
                <a:cs typeface="Times New Roman" pitchFamily="18" charset="0"/>
              </a:rPr>
              <a:t> and </a:t>
            </a:r>
            <a:r>
              <a:rPr lang="en-US" sz="3200" dirty="0">
                <a:latin typeface="+mj-lt"/>
                <a:cs typeface="Times New Roman" pitchFamily="18" charset="0"/>
              </a:rPr>
              <a:t>What Employers Want</a:t>
            </a:r>
          </a:p>
        </p:txBody>
      </p:sp>
      <p:sp>
        <p:nvSpPr>
          <p:cNvPr id="47107" name="Text Box 3"/>
          <p:cNvSpPr txBox="1">
            <a:spLocks noChangeArrowheads="1"/>
          </p:cNvSpPr>
          <p:nvPr/>
        </p:nvSpPr>
        <p:spPr bwMode="auto">
          <a:xfrm>
            <a:off x="381000" y="1600200"/>
            <a:ext cx="8305800" cy="4154984"/>
          </a:xfrm>
          <a:prstGeom prst="rect">
            <a:avLst/>
          </a:prstGeom>
          <a:noFill/>
          <a:ln w="9525">
            <a:noFill/>
            <a:miter lim="800000"/>
            <a:headEnd/>
            <a:tailEnd/>
          </a:ln>
        </p:spPr>
        <p:txBody>
          <a:bodyPr>
            <a:spAutoFit/>
          </a:bodyPr>
          <a:lstStyle/>
          <a:p>
            <a:pPr>
              <a:spcBef>
                <a:spcPct val="50000"/>
              </a:spcBef>
              <a:buFont typeface="Arial" pitchFamily="34" charset="0"/>
              <a:buChar char="•"/>
            </a:pPr>
            <a:r>
              <a:rPr lang="en-US" sz="2400" dirty="0" smtClean="0">
                <a:latin typeface="+mj-lt"/>
              </a:rPr>
              <a:t>  Willingness to share information and ideas</a:t>
            </a:r>
          </a:p>
          <a:p>
            <a:pPr>
              <a:spcBef>
                <a:spcPct val="50000"/>
              </a:spcBef>
              <a:buFont typeface="Arial" pitchFamily="34" charset="0"/>
              <a:buChar char="•"/>
            </a:pPr>
            <a:r>
              <a:rPr lang="en-US" sz="2400" dirty="0" smtClean="0">
                <a:latin typeface="+mj-lt"/>
              </a:rPr>
              <a:t>  Commitment to work in teams</a:t>
            </a:r>
          </a:p>
          <a:p>
            <a:pPr>
              <a:spcBef>
                <a:spcPct val="50000"/>
              </a:spcBef>
              <a:buFont typeface="Arial" pitchFamily="34" charset="0"/>
              <a:buChar char="•"/>
            </a:pPr>
            <a:r>
              <a:rPr lang="en-US" sz="2400" dirty="0" smtClean="0">
                <a:latin typeface="+mj-lt"/>
              </a:rPr>
              <a:t>  Responsiveness to change</a:t>
            </a:r>
          </a:p>
          <a:p>
            <a:pPr>
              <a:spcBef>
                <a:spcPct val="50000"/>
              </a:spcBef>
              <a:buFont typeface="Arial" pitchFamily="34" charset="0"/>
              <a:buChar char="•"/>
            </a:pPr>
            <a:r>
              <a:rPr lang="en-US" sz="2400" dirty="0" smtClean="0">
                <a:latin typeface="+mj-lt"/>
              </a:rPr>
              <a:t>  Sense of ownership with work and ideas</a:t>
            </a:r>
          </a:p>
          <a:p>
            <a:pPr>
              <a:spcBef>
                <a:spcPct val="50000"/>
              </a:spcBef>
              <a:buFont typeface="Arial" pitchFamily="34" charset="0"/>
              <a:buChar char="•"/>
            </a:pPr>
            <a:r>
              <a:rPr lang="en-US" sz="2400" dirty="0" smtClean="0">
                <a:latin typeface="+mj-lt"/>
              </a:rPr>
              <a:t>  Willingness to take calculated risks, without fear of consequences</a:t>
            </a:r>
          </a:p>
          <a:p>
            <a:pPr>
              <a:spcBef>
                <a:spcPct val="50000"/>
              </a:spcBef>
            </a:pPr>
            <a:endParaRPr lang="en-US" sz="2400" dirty="0" smtClean="0">
              <a:latin typeface="+mj-lt"/>
            </a:endParaRPr>
          </a:p>
          <a:p>
            <a:pPr>
              <a:spcBef>
                <a:spcPct val="50000"/>
              </a:spcBef>
            </a:pPr>
            <a:endParaRPr lang="en-US" sz="2400" dirty="0">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762000" y="381000"/>
            <a:ext cx="7772400" cy="1066800"/>
          </a:xfrm>
        </p:spPr>
        <p:txBody>
          <a:bodyPr/>
          <a:lstStyle/>
          <a:p>
            <a:pPr eaLnBrk="1" hangingPunct="1">
              <a:defRPr/>
            </a:pPr>
            <a:r>
              <a:rPr lang="en-US" sz="3200" dirty="0" smtClean="0"/>
              <a:t>PBL FRAMEWORK</a:t>
            </a:r>
          </a:p>
        </p:txBody>
      </p:sp>
      <p:grpSp>
        <p:nvGrpSpPr>
          <p:cNvPr id="2" name="Group 80"/>
          <p:cNvGrpSpPr>
            <a:grpSpLocks/>
          </p:cNvGrpSpPr>
          <p:nvPr/>
        </p:nvGrpSpPr>
        <p:grpSpPr bwMode="auto">
          <a:xfrm>
            <a:off x="3276600" y="2743200"/>
            <a:ext cx="1981200" cy="1752600"/>
            <a:chOff x="2178" y="1824"/>
            <a:chExt cx="1248" cy="1104"/>
          </a:xfrm>
          <a:solidFill>
            <a:schemeClr val="accent1">
              <a:lumMod val="20000"/>
              <a:lumOff val="80000"/>
            </a:schemeClr>
          </a:solidFill>
        </p:grpSpPr>
        <p:sp>
          <p:nvSpPr>
            <p:cNvPr id="21533" name="AutoShape 68"/>
            <p:cNvSpPr>
              <a:spLocks noChangeArrowheads="1"/>
            </p:cNvSpPr>
            <p:nvPr/>
          </p:nvSpPr>
          <p:spPr bwMode="auto">
            <a:xfrm>
              <a:off x="2178" y="1824"/>
              <a:ext cx="1248" cy="1104"/>
            </a:xfrm>
            <a:prstGeom prst="cube">
              <a:avLst>
                <a:gd name="adj" fmla="val 8250"/>
              </a:avLst>
            </a:prstGeom>
            <a:grpFill/>
            <a:ln w="9525">
              <a:solidFill>
                <a:schemeClr val="tx1"/>
              </a:solidFill>
              <a:miter lim="800000"/>
              <a:headEnd/>
              <a:tailEnd/>
            </a:ln>
          </p:spPr>
          <p:txBody>
            <a:bodyPr wrap="none" anchor="ctr"/>
            <a:lstStyle/>
            <a:p>
              <a:endParaRPr lang="en-US"/>
            </a:p>
          </p:txBody>
        </p:sp>
        <p:sp>
          <p:nvSpPr>
            <p:cNvPr id="21534" name="Text Box 69"/>
            <p:cNvSpPr txBox="1">
              <a:spLocks noChangeArrowheads="1"/>
            </p:cNvSpPr>
            <p:nvPr/>
          </p:nvSpPr>
          <p:spPr bwMode="auto">
            <a:xfrm>
              <a:off x="2226" y="2208"/>
              <a:ext cx="1056" cy="252"/>
            </a:xfrm>
            <a:prstGeom prst="rect">
              <a:avLst/>
            </a:prstGeom>
            <a:grpFill/>
            <a:ln w="9525">
              <a:noFill/>
              <a:miter lim="800000"/>
              <a:headEnd/>
              <a:tailEnd/>
            </a:ln>
          </p:spPr>
          <p:txBody>
            <a:bodyPr wrap="square">
              <a:spAutoFit/>
            </a:bodyPr>
            <a:lstStyle/>
            <a:p>
              <a:pPr algn="ctr"/>
              <a:r>
                <a:rPr lang="en-US" sz="2000" dirty="0" smtClean="0"/>
                <a:t>Pedagogy</a:t>
              </a:r>
              <a:endParaRPr lang="en-US" sz="2000" dirty="0"/>
            </a:p>
          </p:txBody>
        </p:sp>
      </p:grpSp>
      <p:sp>
        <p:nvSpPr>
          <p:cNvPr id="21525" name="AutoShape 65"/>
          <p:cNvSpPr>
            <a:spLocks noChangeArrowheads="1"/>
          </p:cNvSpPr>
          <p:nvPr/>
        </p:nvSpPr>
        <p:spPr bwMode="auto">
          <a:xfrm>
            <a:off x="1066800" y="2743200"/>
            <a:ext cx="1981200" cy="1752601"/>
          </a:xfrm>
          <a:prstGeom prst="cube">
            <a:avLst>
              <a:gd name="adj" fmla="val 7963"/>
            </a:avLst>
          </a:prstGeom>
          <a:solidFill>
            <a:srgbClr val="66FF33"/>
          </a:solidFill>
          <a:ln w="9525">
            <a:solidFill>
              <a:schemeClr val="tx1"/>
            </a:solidFill>
            <a:miter lim="800000"/>
            <a:headEnd/>
            <a:tailEnd/>
          </a:ln>
        </p:spPr>
        <p:txBody>
          <a:bodyPr wrap="none" anchor="ctr"/>
          <a:lstStyle/>
          <a:p>
            <a:endParaRPr lang="en-US" sz="2000"/>
          </a:p>
        </p:txBody>
      </p:sp>
      <p:sp>
        <p:nvSpPr>
          <p:cNvPr id="21527" name="Text Box 70"/>
          <p:cNvSpPr txBox="1">
            <a:spLocks noChangeArrowheads="1"/>
          </p:cNvSpPr>
          <p:nvPr/>
        </p:nvSpPr>
        <p:spPr bwMode="auto">
          <a:xfrm>
            <a:off x="1219200" y="3505200"/>
            <a:ext cx="1676400" cy="400110"/>
          </a:xfrm>
          <a:prstGeom prst="rect">
            <a:avLst/>
          </a:prstGeom>
          <a:noFill/>
          <a:ln w="9525">
            <a:noFill/>
            <a:miter lim="800000"/>
            <a:headEnd/>
            <a:tailEnd/>
          </a:ln>
        </p:spPr>
        <p:txBody>
          <a:bodyPr>
            <a:spAutoFit/>
          </a:bodyPr>
          <a:lstStyle/>
          <a:p>
            <a:pPr algn="ctr"/>
            <a:r>
              <a:rPr lang="en-US" sz="2000" dirty="0" smtClean="0"/>
              <a:t>Content</a:t>
            </a:r>
            <a:endParaRPr lang="en-US" sz="2000" dirty="0"/>
          </a:p>
        </p:txBody>
      </p:sp>
      <p:sp>
        <p:nvSpPr>
          <p:cNvPr id="21518" name="AutoShape 71"/>
          <p:cNvSpPr>
            <a:spLocks noChangeArrowheads="1"/>
          </p:cNvSpPr>
          <p:nvPr/>
        </p:nvSpPr>
        <p:spPr bwMode="auto">
          <a:xfrm>
            <a:off x="5562600" y="2743200"/>
            <a:ext cx="2028825" cy="1752600"/>
          </a:xfrm>
          <a:prstGeom prst="cube">
            <a:avLst>
              <a:gd name="adj" fmla="val 8250"/>
            </a:avLst>
          </a:prstGeom>
          <a:solidFill>
            <a:srgbClr val="66FF33"/>
          </a:solidFill>
          <a:ln w="9525">
            <a:solidFill>
              <a:schemeClr val="tx1"/>
            </a:solidFill>
            <a:miter lim="800000"/>
            <a:headEnd/>
            <a:tailEnd/>
          </a:ln>
        </p:spPr>
        <p:txBody>
          <a:bodyPr wrap="none" anchor="ctr"/>
          <a:lstStyle/>
          <a:p>
            <a:endParaRPr lang="en-US"/>
          </a:p>
        </p:txBody>
      </p:sp>
      <p:sp>
        <p:nvSpPr>
          <p:cNvPr id="21520" name="Text Box 72"/>
          <p:cNvSpPr txBox="1">
            <a:spLocks noChangeArrowheads="1"/>
          </p:cNvSpPr>
          <p:nvPr/>
        </p:nvSpPr>
        <p:spPr bwMode="auto">
          <a:xfrm>
            <a:off x="5638800" y="3429000"/>
            <a:ext cx="1752600" cy="400110"/>
          </a:xfrm>
          <a:prstGeom prst="rect">
            <a:avLst/>
          </a:prstGeom>
          <a:noFill/>
          <a:ln w="9525">
            <a:noFill/>
            <a:miter lim="800000"/>
            <a:headEnd/>
            <a:tailEnd/>
          </a:ln>
        </p:spPr>
        <p:txBody>
          <a:bodyPr>
            <a:spAutoFit/>
          </a:bodyPr>
          <a:lstStyle/>
          <a:p>
            <a:pPr algn="ctr"/>
            <a:r>
              <a:rPr lang="en-US" sz="2000" dirty="0" smtClean="0"/>
              <a:t> Assessment </a:t>
            </a:r>
            <a:endParaRPr lang="en-US" sz="2000" dirty="0"/>
          </a:p>
        </p:txBody>
      </p:sp>
      <p:grpSp>
        <p:nvGrpSpPr>
          <p:cNvPr id="7" name="Group 84"/>
          <p:cNvGrpSpPr>
            <a:grpSpLocks/>
          </p:cNvGrpSpPr>
          <p:nvPr/>
        </p:nvGrpSpPr>
        <p:grpSpPr bwMode="auto">
          <a:xfrm>
            <a:off x="762000" y="5943600"/>
            <a:ext cx="6886575" cy="457200"/>
            <a:chOff x="672" y="3072"/>
            <a:chExt cx="4338" cy="288"/>
          </a:xfrm>
        </p:grpSpPr>
        <p:sp>
          <p:nvSpPr>
            <p:cNvPr id="21516" name="AutoShape 74"/>
            <p:cNvSpPr>
              <a:spLocks noChangeArrowheads="1"/>
            </p:cNvSpPr>
            <p:nvPr/>
          </p:nvSpPr>
          <p:spPr bwMode="auto">
            <a:xfrm>
              <a:off x="672" y="3072"/>
              <a:ext cx="4338" cy="288"/>
            </a:xfrm>
            <a:prstGeom prst="cube">
              <a:avLst>
                <a:gd name="adj" fmla="val 25000"/>
              </a:avLst>
            </a:prstGeom>
            <a:solidFill>
              <a:srgbClr val="66FF33"/>
            </a:solidFill>
            <a:ln w="9525">
              <a:solidFill>
                <a:schemeClr val="tx1"/>
              </a:solidFill>
              <a:miter lim="800000"/>
              <a:headEnd/>
              <a:tailEnd/>
            </a:ln>
          </p:spPr>
          <p:txBody>
            <a:bodyPr wrap="none" anchor="ctr"/>
            <a:lstStyle/>
            <a:p>
              <a:endParaRPr lang="en-US" sz="2000"/>
            </a:p>
          </p:txBody>
        </p:sp>
        <p:sp>
          <p:nvSpPr>
            <p:cNvPr id="21517" name="Text Box 75"/>
            <p:cNvSpPr txBox="1">
              <a:spLocks noChangeArrowheads="1"/>
            </p:cNvSpPr>
            <p:nvPr/>
          </p:nvSpPr>
          <p:spPr bwMode="auto">
            <a:xfrm>
              <a:off x="1938" y="3120"/>
              <a:ext cx="2256" cy="212"/>
            </a:xfrm>
            <a:prstGeom prst="rect">
              <a:avLst/>
            </a:prstGeom>
            <a:noFill/>
            <a:ln w="9525">
              <a:noFill/>
              <a:miter lim="800000"/>
              <a:headEnd/>
              <a:tailEnd/>
            </a:ln>
          </p:spPr>
          <p:txBody>
            <a:bodyPr>
              <a:spAutoFit/>
            </a:bodyPr>
            <a:lstStyle/>
            <a:p>
              <a:pPr>
                <a:spcBef>
                  <a:spcPct val="50000"/>
                </a:spcBef>
              </a:pPr>
              <a:r>
                <a:rPr lang="en-US" sz="1600" dirty="0"/>
                <a:t>RESOURCES &amp; CONSTRAINTS</a:t>
              </a:r>
            </a:p>
          </p:txBody>
        </p:sp>
      </p:grpSp>
      <p:grpSp>
        <p:nvGrpSpPr>
          <p:cNvPr id="8" name="Group 78"/>
          <p:cNvGrpSpPr>
            <a:grpSpLocks/>
          </p:cNvGrpSpPr>
          <p:nvPr/>
        </p:nvGrpSpPr>
        <p:grpSpPr bwMode="auto">
          <a:xfrm>
            <a:off x="1828800" y="1676400"/>
            <a:ext cx="4946650" cy="1023938"/>
            <a:chOff x="1292" y="1152"/>
            <a:chExt cx="3116" cy="645"/>
          </a:xfrm>
        </p:grpSpPr>
        <p:sp>
          <p:nvSpPr>
            <p:cNvPr id="21512" name="AutoShape 9"/>
            <p:cNvSpPr>
              <a:spLocks noChangeArrowheads="1"/>
            </p:cNvSpPr>
            <p:nvPr/>
          </p:nvSpPr>
          <p:spPr bwMode="auto">
            <a:xfrm flipH="1" flipV="1">
              <a:off x="1292"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lstStyle/>
            <a:p>
              <a:endParaRPr lang="en-US"/>
            </a:p>
          </p:txBody>
        </p:sp>
        <p:sp>
          <p:nvSpPr>
            <p:cNvPr id="21513" name="AutoShape 10"/>
            <p:cNvSpPr>
              <a:spLocks noChangeArrowheads="1"/>
            </p:cNvSpPr>
            <p:nvPr/>
          </p:nvSpPr>
          <p:spPr bwMode="auto">
            <a:xfrm>
              <a:off x="2754" y="1440"/>
              <a:ext cx="170" cy="336"/>
            </a:xfrm>
            <a:prstGeom prst="downArrow">
              <a:avLst>
                <a:gd name="adj1" fmla="val 71491"/>
                <a:gd name="adj2" fmla="val 85217"/>
              </a:avLst>
            </a:prstGeom>
            <a:solidFill>
              <a:srgbClr val="969696"/>
            </a:solidFill>
            <a:ln w="9525">
              <a:solidFill>
                <a:srgbClr val="000000"/>
              </a:solidFill>
              <a:miter lim="800000"/>
              <a:headEnd/>
              <a:tailEnd/>
            </a:ln>
          </p:spPr>
          <p:txBody>
            <a:bodyPr/>
            <a:lstStyle/>
            <a:p>
              <a:endParaRPr lang="en-US"/>
            </a:p>
          </p:txBody>
        </p:sp>
        <p:sp>
          <p:nvSpPr>
            <p:cNvPr id="21514" name="AutoShape 14"/>
            <p:cNvSpPr>
              <a:spLocks noChangeArrowheads="1"/>
            </p:cNvSpPr>
            <p:nvPr/>
          </p:nvSpPr>
          <p:spPr bwMode="auto">
            <a:xfrm flipV="1">
              <a:off x="3763"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lstStyle/>
            <a:p>
              <a:endParaRPr lang="en-US"/>
            </a:p>
          </p:txBody>
        </p:sp>
        <p:sp>
          <p:nvSpPr>
            <p:cNvPr id="21515" name="AutoShape 76"/>
            <p:cNvSpPr>
              <a:spLocks noChangeArrowheads="1"/>
            </p:cNvSpPr>
            <p:nvPr/>
          </p:nvSpPr>
          <p:spPr bwMode="auto">
            <a:xfrm>
              <a:off x="1650" y="1152"/>
              <a:ext cx="2400" cy="384"/>
            </a:xfrm>
            <a:prstGeom prst="cube">
              <a:avLst>
                <a:gd name="adj" fmla="val 25000"/>
              </a:avLst>
            </a:prstGeom>
            <a:solidFill>
              <a:srgbClr val="FFFF00"/>
            </a:solidFill>
            <a:ln w="9525">
              <a:solidFill>
                <a:schemeClr val="tx1"/>
              </a:solidFill>
              <a:miter lim="800000"/>
              <a:headEnd/>
              <a:tailEnd/>
            </a:ln>
          </p:spPr>
          <p:txBody>
            <a:bodyPr wrap="none" anchor="ctr"/>
            <a:lstStyle/>
            <a:p>
              <a:pPr algn="ctr"/>
              <a:r>
                <a:rPr lang="en-US" dirty="0" smtClean="0"/>
                <a:t>PROJECT or SCENARIO</a:t>
              </a:r>
              <a:endParaRPr lang="en-US" dirty="0"/>
            </a:p>
          </p:txBody>
        </p:sp>
      </p:grpSp>
      <p:grpSp>
        <p:nvGrpSpPr>
          <p:cNvPr id="18" name="Group 80"/>
          <p:cNvGrpSpPr>
            <a:grpSpLocks/>
          </p:cNvGrpSpPr>
          <p:nvPr/>
        </p:nvGrpSpPr>
        <p:grpSpPr bwMode="auto">
          <a:xfrm>
            <a:off x="3276600" y="4572000"/>
            <a:ext cx="1981200" cy="1219200"/>
            <a:chOff x="2178" y="1824"/>
            <a:chExt cx="1248" cy="1104"/>
          </a:xfrm>
          <a:solidFill>
            <a:schemeClr val="accent1">
              <a:lumMod val="20000"/>
              <a:lumOff val="80000"/>
            </a:schemeClr>
          </a:solidFill>
        </p:grpSpPr>
        <p:sp>
          <p:nvSpPr>
            <p:cNvPr id="19" name="AutoShape 68"/>
            <p:cNvSpPr>
              <a:spLocks noChangeArrowheads="1"/>
            </p:cNvSpPr>
            <p:nvPr/>
          </p:nvSpPr>
          <p:spPr bwMode="auto">
            <a:xfrm>
              <a:off x="2178" y="1824"/>
              <a:ext cx="1248" cy="1104"/>
            </a:xfrm>
            <a:prstGeom prst="cube">
              <a:avLst>
                <a:gd name="adj" fmla="val 8250"/>
              </a:avLst>
            </a:prstGeom>
            <a:grpFill/>
            <a:ln w="9525">
              <a:solidFill>
                <a:schemeClr val="tx1"/>
              </a:solidFill>
              <a:miter lim="800000"/>
              <a:headEnd/>
              <a:tailEnd/>
            </a:ln>
          </p:spPr>
          <p:txBody>
            <a:bodyPr wrap="none" anchor="ctr"/>
            <a:lstStyle/>
            <a:p>
              <a:endParaRPr lang="en-US"/>
            </a:p>
          </p:txBody>
        </p:sp>
        <p:sp>
          <p:nvSpPr>
            <p:cNvPr id="20" name="Text Box 69"/>
            <p:cNvSpPr txBox="1">
              <a:spLocks noChangeArrowheads="1"/>
            </p:cNvSpPr>
            <p:nvPr/>
          </p:nvSpPr>
          <p:spPr bwMode="auto">
            <a:xfrm>
              <a:off x="2274" y="2238"/>
              <a:ext cx="1056" cy="362"/>
            </a:xfrm>
            <a:prstGeom prst="rect">
              <a:avLst/>
            </a:prstGeom>
            <a:grpFill/>
            <a:ln w="9525">
              <a:noFill/>
              <a:miter lim="800000"/>
              <a:headEnd/>
              <a:tailEnd/>
            </a:ln>
          </p:spPr>
          <p:txBody>
            <a:bodyPr wrap="square">
              <a:spAutoFit/>
            </a:bodyPr>
            <a:lstStyle/>
            <a:p>
              <a:pPr algn="ctr"/>
              <a:r>
                <a:rPr lang="en-US" sz="2000" dirty="0" smtClean="0"/>
                <a:t>Technology</a:t>
              </a:r>
              <a:endParaRPr lang="en-US" sz="2000" dirty="0"/>
            </a:p>
          </p:txBody>
        </p:sp>
      </p:grpSp>
      <p:cxnSp>
        <p:nvCxnSpPr>
          <p:cNvPr id="22" name="Straight Arrow Connector 21"/>
          <p:cNvCxnSpPr/>
          <p:nvPr/>
        </p:nvCxnSpPr>
        <p:spPr>
          <a:xfrm>
            <a:off x="1676400" y="4724400"/>
            <a:ext cx="1295400" cy="5334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flipV="1">
            <a:off x="5486400" y="4724400"/>
            <a:ext cx="914400" cy="6096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533400"/>
            <a:ext cx="9144000" cy="443198"/>
          </a:xfrm>
          <a:prstGeom prst="rect">
            <a:avLst/>
          </a:prstGeom>
          <a:noFill/>
          <a:ln w="9525">
            <a:noFill/>
            <a:miter lim="800000"/>
            <a:headEnd/>
            <a:tailEnd/>
          </a:ln>
        </p:spPr>
        <p:txBody>
          <a:bodyPr wrap="square">
            <a:spAutoFit/>
          </a:bodyPr>
          <a:lstStyle/>
          <a:p>
            <a:pPr algn="ctr">
              <a:lnSpc>
                <a:spcPct val="80000"/>
              </a:lnSpc>
              <a:spcBef>
                <a:spcPct val="50000"/>
              </a:spcBef>
            </a:pPr>
            <a:r>
              <a:rPr lang="en-US" sz="2800" dirty="0">
                <a:latin typeface="+mj-lt"/>
                <a:cs typeface="Times New Roman" pitchFamily="18" charset="0"/>
              </a:rPr>
              <a:t>Similarities to </a:t>
            </a:r>
            <a:r>
              <a:rPr lang="en-US" sz="2800" dirty="0" smtClean="0">
                <a:latin typeface="+mj-lt"/>
                <a:cs typeface="Times New Roman" pitchFamily="18" charset="0"/>
              </a:rPr>
              <a:t>PBL and </a:t>
            </a:r>
            <a:r>
              <a:rPr lang="en-US" sz="2800" dirty="0">
                <a:latin typeface="+mj-lt"/>
                <a:cs typeface="Times New Roman" pitchFamily="18" charset="0"/>
              </a:rPr>
              <a:t>What Employers Want</a:t>
            </a:r>
          </a:p>
        </p:txBody>
      </p:sp>
      <p:sp>
        <p:nvSpPr>
          <p:cNvPr id="48131" name="Text Box 3"/>
          <p:cNvSpPr txBox="1">
            <a:spLocks noChangeArrowheads="1"/>
          </p:cNvSpPr>
          <p:nvPr/>
        </p:nvSpPr>
        <p:spPr bwMode="auto">
          <a:xfrm>
            <a:off x="304800" y="1371600"/>
            <a:ext cx="8534400" cy="3785652"/>
          </a:xfrm>
          <a:prstGeom prst="rect">
            <a:avLst/>
          </a:prstGeom>
          <a:noFill/>
          <a:ln w="9525">
            <a:noFill/>
            <a:miter lim="800000"/>
            <a:headEnd/>
            <a:tailEnd/>
          </a:ln>
        </p:spPr>
        <p:txBody>
          <a:bodyPr>
            <a:spAutoFit/>
          </a:bodyPr>
          <a:lstStyle/>
          <a:p>
            <a:pPr>
              <a:spcBef>
                <a:spcPct val="50000"/>
              </a:spcBef>
              <a:buFont typeface="Arial" pitchFamily="34" charset="0"/>
              <a:buChar char="•"/>
            </a:pPr>
            <a:r>
              <a:rPr lang="en-US" sz="2400" dirty="0" smtClean="0">
                <a:latin typeface="+mj-lt"/>
              </a:rPr>
              <a:t>  Multicultural </a:t>
            </a:r>
            <a:r>
              <a:rPr lang="en-US" sz="2400" dirty="0">
                <a:latin typeface="+mj-lt"/>
              </a:rPr>
              <a:t>experiences and or the ability </a:t>
            </a:r>
            <a:r>
              <a:rPr lang="en-US" sz="2400" dirty="0" smtClean="0">
                <a:latin typeface="+mj-lt"/>
              </a:rPr>
              <a:t>to communicate </a:t>
            </a:r>
            <a:r>
              <a:rPr lang="en-US" sz="2400" dirty="0">
                <a:latin typeface="+mj-lt"/>
              </a:rPr>
              <a:t>in multiple </a:t>
            </a:r>
            <a:r>
              <a:rPr lang="en-US" sz="2400" dirty="0" smtClean="0">
                <a:latin typeface="+mj-lt"/>
              </a:rPr>
              <a:t>languages</a:t>
            </a:r>
            <a:endParaRPr lang="en-US" sz="2400" dirty="0">
              <a:latin typeface="+mj-lt"/>
            </a:endParaRPr>
          </a:p>
          <a:p>
            <a:pPr>
              <a:spcBef>
                <a:spcPct val="50000"/>
              </a:spcBef>
              <a:buFont typeface="Arial" pitchFamily="34" charset="0"/>
              <a:buChar char="•"/>
            </a:pPr>
            <a:r>
              <a:rPr lang="en-US" sz="2400" dirty="0" smtClean="0">
                <a:latin typeface="+mj-lt"/>
              </a:rPr>
              <a:t>  Ability </a:t>
            </a:r>
            <a:r>
              <a:rPr lang="en-US" sz="2400" dirty="0">
                <a:latin typeface="+mj-lt"/>
              </a:rPr>
              <a:t>to communicate clearly and honestly with </a:t>
            </a:r>
            <a:r>
              <a:rPr lang="en-US" sz="2400" dirty="0" smtClean="0">
                <a:latin typeface="+mj-lt"/>
              </a:rPr>
              <a:t>peers, teachers</a:t>
            </a:r>
            <a:r>
              <a:rPr lang="en-US" sz="2400" dirty="0">
                <a:latin typeface="+mj-lt"/>
              </a:rPr>
              <a:t>, administrators, and experts from </a:t>
            </a:r>
            <a:r>
              <a:rPr lang="en-US" sz="2400" dirty="0" smtClean="0">
                <a:latin typeface="+mj-lt"/>
              </a:rPr>
              <a:t>other organizations</a:t>
            </a:r>
            <a:endParaRPr lang="en-US" sz="2400" dirty="0">
              <a:latin typeface="+mj-lt"/>
            </a:endParaRPr>
          </a:p>
          <a:p>
            <a:pPr>
              <a:spcBef>
                <a:spcPct val="50000"/>
              </a:spcBef>
              <a:buFont typeface="Arial" pitchFamily="34" charset="0"/>
              <a:buChar char="•"/>
            </a:pPr>
            <a:r>
              <a:rPr lang="en-US" sz="2400" dirty="0" smtClean="0">
                <a:latin typeface="+mj-lt"/>
              </a:rPr>
              <a:t>  Understanding </a:t>
            </a:r>
            <a:r>
              <a:rPr lang="en-US" sz="2400" dirty="0">
                <a:latin typeface="+mj-lt"/>
              </a:rPr>
              <a:t>business strategies </a:t>
            </a:r>
          </a:p>
          <a:p>
            <a:pPr>
              <a:spcBef>
                <a:spcPct val="50000"/>
              </a:spcBef>
              <a:buFont typeface="Arial" pitchFamily="34" charset="0"/>
              <a:buChar char="•"/>
            </a:pPr>
            <a:r>
              <a:rPr lang="en-US" sz="2400" dirty="0" smtClean="0">
                <a:latin typeface="+mj-lt"/>
              </a:rPr>
              <a:t>  Commitment </a:t>
            </a:r>
            <a:r>
              <a:rPr lang="en-US" sz="2400" dirty="0">
                <a:latin typeface="+mj-lt"/>
              </a:rPr>
              <a:t>to continuous learning and skill </a:t>
            </a:r>
            <a:endParaRPr lang="en-US" sz="2400" dirty="0" smtClean="0">
              <a:latin typeface="+mj-lt"/>
            </a:endParaRPr>
          </a:p>
          <a:p>
            <a:pPr>
              <a:spcBef>
                <a:spcPct val="50000"/>
              </a:spcBef>
            </a:pPr>
            <a:r>
              <a:rPr lang="en-US" sz="2400" dirty="0" smtClean="0">
                <a:latin typeface="+mj-lt"/>
              </a:rPr>
              <a:t>   development</a:t>
            </a:r>
            <a:endParaRPr lang="en-US" sz="2400" dirty="0">
              <a:latin typeface="+mj-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AutoShape 5"/>
          <p:cNvSpPr>
            <a:spLocks noGrp="1" noChangeArrowheads="1"/>
          </p:cNvSpPr>
          <p:nvPr>
            <p:ph type="title"/>
          </p:nvPr>
        </p:nvSpPr>
        <p:spPr/>
        <p:txBody>
          <a:bodyPr>
            <a:normAutofit fontScale="90000"/>
          </a:bodyPr>
          <a:lstStyle/>
          <a:p>
            <a:pPr algn="ctr" eaLnBrk="1" hangingPunct="1"/>
            <a:r>
              <a:rPr lang="en-US" sz="3200" b="1" dirty="0" smtClean="0"/>
              <a:t>What are the similarities between Project Based and Problem Based Learning?</a:t>
            </a:r>
          </a:p>
        </p:txBody>
      </p:sp>
      <p:sp>
        <p:nvSpPr>
          <p:cNvPr id="120835" name="Rectangle 6"/>
          <p:cNvSpPr>
            <a:spLocks noGrp="1" noChangeArrowheads="1"/>
          </p:cNvSpPr>
          <p:nvPr>
            <p:ph idx="1"/>
          </p:nvPr>
        </p:nvSpPr>
        <p:spPr>
          <a:xfrm>
            <a:off x="0" y="2057400"/>
            <a:ext cx="9144000" cy="4114800"/>
          </a:xfrm>
        </p:spPr>
        <p:txBody>
          <a:bodyPr>
            <a:noAutofit/>
          </a:bodyPr>
          <a:lstStyle/>
          <a:p>
            <a:pPr eaLnBrk="1" hangingPunct="1">
              <a:lnSpc>
                <a:spcPct val="90000"/>
              </a:lnSpc>
            </a:pPr>
            <a:r>
              <a:rPr lang="en-US" sz="2400" dirty="0" smtClean="0">
                <a:latin typeface="+mj-lt"/>
              </a:rPr>
              <a:t>Both instructional strategies are intended to engage students in authentic, "real world" tasks to enhance learning. </a:t>
            </a:r>
          </a:p>
          <a:p>
            <a:pPr eaLnBrk="1" hangingPunct="1">
              <a:lnSpc>
                <a:spcPct val="90000"/>
              </a:lnSpc>
            </a:pPr>
            <a:r>
              <a:rPr lang="en-US" sz="2400" dirty="0" smtClean="0">
                <a:latin typeface="+mj-lt"/>
              </a:rPr>
              <a:t>Students are given open-ended projects or problems with more than one approach or answer, intended to simulate professional situations. </a:t>
            </a:r>
          </a:p>
          <a:p>
            <a:pPr eaLnBrk="1" hangingPunct="1">
              <a:lnSpc>
                <a:spcPct val="90000"/>
              </a:lnSpc>
            </a:pPr>
            <a:r>
              <a:rPr lang="en-US" sz="2400" dirty="0" smtClean="0">
                <a:latin typeface="+mj-lt"/>
              </a:rPr>
              <a:t>Both approaches are student-centered and the teacher acts as facilitator or coach. </a:t>
            </a:r>
          </a:p>
          <a:p>
            <a:pPr eaLnBrk="1" hangingPunct="1">
              <a:lnSpc>
                <a:spcPct val="90000"/>
              </a:lnSpc>
            </a:pPr>
            <a:endParaRPr lang="en-US" sz="2500" dirty="0" smtClean="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 calcmode="lin" valueType="num">
                                      <p:cBhvr additive="base">
                                        <p:cTn id="7" dur="1000" fill="hold"/>
                                        <p:tgtEl>
                                          <p:spTgt spid="12083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083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0835">
                                            <p:txEl>
                                              <p:pRg st="1" end="1"/>
                                            </p:txEl>
                                          </p:spTgt>
                                        </p:tgtEl>
                                        <p:attrNameLst>
                                          <p:attrName>style.visibility</p:attrName>
                                        </p:attrNameLst>
                                      </p:cBhvr>
                                      <p:to>
                                        <p:strVal val="visible"/>
                                      </p:to>
                                    </p:set>
                                    <p:anim calcmode="lin" valueType="num">
                                      <p:cBhvr additive="base">
                                        <p:cTn id="11" dur="1000" fill="hold"/>
                                        <p:tgtEl>
                                          <p:spTgt spid="120835">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2083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0835">
                                            <p:txEl>
                                              <p:pRg st="2" end="2"/>
                                            </p:txEl>
                                          </p:spTgt>
                                        </p:tgtEl>
                                        <p:attrNameLst>
                                          <p:attrName>style.visibility</p:attrName>
                                        </p:attrNameLst>
                                      </p:cBhvr>
                                      <p:to>
                                        <p:strVal val="visible"/>
                                      </p:to>
                                    </p:set>
                                    <p:anim calcmode="lin" valueType="num">
                                      <p:cBhvr additive="base">
                                        <p:cTn id="15" dur="1000" fill="hold"/>
                                        <p:tgtEl>
                                          <p:spTgt spid="120835">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12083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AutoShape 5"/>
          <p:cNvSpPr>
            <a:spLocks noGrp="1" noChangeArrowheads="1"/>
          </p:cNvSpPr>
          <p:nvPr>
            <p:ph type="title"/>
          </p:nvPr>
        </p:nvSpPr>
        <p:spPr/>
        <p:txBody>
          <a:bodyPr>
            <a:normAutofit fontScale="90000"/>
          </a:bodyPr>
          <a:lstStyle/>
          <a:p>
            <a:pPr algn="ctr" eaLnBrk="1" hangingPunct="1"/>
            <a:r>
              <a:rPr lang="en-US" sz="3200" b="1" dirty="0" smtClean="0"/>
              <a:t>What are the similarities between Project Based and Problem Based Learning?</a:t>
            </a:r>
          </a:p>
        </p:txBody>
      </p:sp>
      <p:sp>
        <p:nvSpPr>
          <p:cNvPr id="120835" name="Rectangle 6"/>
          <p:cNvSpPr>
            <a:spLocks noGrp="1" noChangeArrowheads="1"/>
          </p:cNvSpPr>
          <p:nvPr>
            <p:ph idx="1"/>
          </p:nvPr>
        </p:nvSpPr>
        <p:spPr>
          <a:xfrm>
            <a:off x="0" y="1600200"/>
            <a:ext cx="9144000" cy="4114800"/>
          </a:xfrm>
        </p:spPr>
        <p:txBody>
          <a:bodyPr>
            <a:noAutofit/>
          </a:bodyPr>
          <a:lstStyle/>
          <a:p>
            <a:pPr eaLnBrk="1" hangingPunct="1">
              <a:lnSpc>
                <a:spcPct val="90000"/>
              </a:lnSpc>
              <a:buNone/>
            </a:pPr>
            <a:endParaRPr lang="en-US" sz="2400" dirty="0" smtClean="0">
              <a:latin typeface="+mj-lt"/>
            </a:endParaRPr>
          </a:p>
          <a:p>
            <a:pPr eaLnBrk="1" hangingPunct="1">
              <a:lnSpc>
                <a:spcPct val="90000"/>
              </a:lnSpc>
            </a:pPr>
            <a:r>
              <a:rPr lang="en-US" sz="2400" dirty="0" smtClean="0">
                <a:latin typeface="+mj-lt"/>
              </a:rPr>
              <a:t>Both approaches are student-centered and the teacher acts as facilitator or coach. </a:t>
            </a:r>
          </a:p>
          <a:p>
            <a:pPr eaLnBrk="1" hangingPunct="1">
              <a:lnSpc>
                <a:spcPct val="90000"/>
              </a:lnSpc>
            </a:pPr>
            <a:r>
              <a:rPr lang="en-US" sz="2400" dirty="0" smtClean="0">
                <a:latin typeface="+mj-lt"/>
              </a:rPr>
              <a:t>Students work in cooperative groups for extended periods of time </a:t>
            </a:r>
          </a:p>
          <a:p>
            <a:pPr eaLnBrk="1" hangingPunct="1">
              <a:lnSpc>
                <a:spcPct val="90000"/>
              </a:lnSpc>
            </a:pPr>
            <a:r>
              <a:rPr lang="en-US" sz="2400" dirty="0" smtClean="0">
                <a:latin typeface="+mj-lt"/>
              </a:rPr>
              <a:t>In both approaches, students seek out multiple sources of information. </a:t>
            </a:r>
          </a:p>
          <a:p>
            <a:pPr eaLnBrk="1" hangingPunct="1">
              <a:lnSpc>
                <a:spcPct val="90000"/>
              </a:lnSpc>
            </a:pPr>
            <a:r>
              <a:rPr lang="en-US" sz="2400" dirty="0" smtClean="0">
                <a:latin typeface="+mj-lt"/>
              </a:rPr>
              <a:t>There is often a performance-based assessment. </a:t>
            </a:r>
          </a:p>
          <a:p>
            <a:pPr eaLnBrk="1" hangingPunct="1">
              <a:lnSpc>
                <a:spcPct val="90000"/>
              </a:lnSpc>
            </a:pPr>
            <a:endParaRPr lang="en-US" sz="2500" dirty="0" smtClean="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0835">
                                            <p:txEl>
                                              <p:pRg st="1" end="1"/>
                                            </p:txEl>
                                          </p:spTgt>
                                        </p:tgtEl>
                                        <p:attrNameLst>
                                          <p:attrName>style.visibility</p:attrName>
                                        </p:attrNameLst>
                                      </p:cBhvr>
                                      <p:to>
                                        <p:strVal val="visible"/>
                                      </p:to>
                                    </p:set>
                                    <p:anim calcmode="lin" valueType="num">
                                      <p:cBhvr additive="base">
                                        <p:cTn id="7" dur="1000" fill="hold"/>
                                        <p:tgtEl>
                                          <p:spTgt spid="120835">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083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0835">
                                            <p:txEl>
                                              <p:pRg st="2" end="2"/>
                                            </p:txEl>
                                          </p:spTgt>
                                        </p:tgtEl>
                                        <p:attrNameLst>
                                          <p:attrName>style.visibility</p:attrName>
                                        </p:attrNameLst>
                                      </p:cBhvr>
                                      <p:to>
                                        <p:strVal val="visible"/>
                                      </p:to>
                                    </p:set>
                                    <p:anim calcmode="lin" valueType="num">
                                      <p:cBhvr additive="base">
                                        <p:cTn id="11" dur="1000" fill="hold"/>
                                        <p:tgtEl>
                                          <p:spTgt spid="120835">
                                            <p:txEl>
                                              <p:pRg st="2" end="2"/>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2083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0835">
                                            <p:txEl>
                                              <p:pRg st="3" end="3"/>
                                            </p:txEl>
                                          </p:spTgt>
                                        </p:tgtEl>
                                        <p:attrNameLst>
                                          <p:attrName>style.visibility</p:attrName>
                                        </p:attrNameLst>
                                      </p:cBhvr>
                                      <p:to>
                                        <p:strVal val="visible"/>
                                      </p:to>
                                    </p:set>
                                    <p:anim calcmode="lin" valueType="num">
                                      <p:cBhvr additive="base">
                                        <p:cTn id="15" dur="1000" fill="hold"/>
                                        <p:tgtEl>
                                          <p:spTgt spid="120835">
                                            <p:txEl>
                                              <p:pRg st="3" end="3"/>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120835">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0835">
                                            <p:txEl>
                                              <p:pRg st="4" end="4"/>
                                            </p:txEl>
                                          </p:spTgt>
                                        </p:tgtEl>
                                        <p:attrNameLst>
                                          <p:attrName>style.visibility</p:attrName>
                                        </p:attrNameLst>
                                      </p:cBhvr>
                                      <p:to>
                                        <p:strVal val="visible"/>
                                      </p:to>
                                    </p:set>
                                    <p:anim calcmode="lin" valueType="num">
                                      <p:cBhvr additive="base">
                                        <p:cTn id="19" dur="1000" fill="hold"/>
                                        <p:tgtEl>
                                          <p:spTgt spid="120835">
                                            <p:txEl>
                                              <p:pRg st="4" end="4"/>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1208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
          <p:cNvSpPr>
            <a:spLocks noGrp="1" noChangeArrowheads="1"/>
          </p:cNvSpPr>
          <p:nvPr>
            <p:ph type="title"/>
          </p:nvPr>
        </p:nvSpPr>
        <p:spPr/>
        <p:txBody>
          <a:bodyPr>
            <a:normAutofit fontScale="90000"/>
          </a:bodyPr>
          <a:lstStyle/>
          <a:p>
            <a:pPr eaLnBrk="1" hangingPunct="1"/>
            <a:r>
              <a:rPr lang="en-US" sz="3200" dirty="0" smtClean="0"/>
              <a:t>What are the differences between Project Based and Problem Based Learning?</a:t>
            </a:r>
          </a:p>
        </p:txBody>
      </p:sp>
      <p:sp>
        <p:nvSpPr>
          <p:cNvPr id="121859" name="Rectangle 3"/>
          <p:cNvSpPr>
            <a:spLocks noGrp="1" noChangeArrowheads="1"/>
          </p:cNvSpPr>
          <p:nvPr>
            <p:ph idx="1"/>
          </p:nvPr>
        </p:nvSpPr>
        <p:spPr>
          <a:xfrm>
            <a:off x="381000" y="2332037"/>
            <a:ext cx="8229600" cy="3382963"/>
          </a:xfrm>
        </p:spPr>
        <p:txBody>
          <a:bodyPr/>
          <a:lstStyle/>
          <a:p>
            <a:pPr eaLnBrk="1" hangingPunct="1"/>
            <a:r>
              <a:rPr lang="en-US" sz="2400" dirty="0" smtClean="0">
                <a:latin typeface="+mj-lt"/>
              </a:rPr>
              <a:t>In Project based learning, the students define the purpose for creating an end product.  </a:t>
            </a:r>
          </a:p>
          <a:p>
            <a:pPr eaLnBrk="1" hangingPunct="1"/>
            <a:r>
              <a:rPr lang="en-US" sz="2400" dirty="0" smtClean="0">
                <a:latin typeface="+mj-lt"/>
              </a:rPr>
              <a:t>In Problem based learning, the students are presented with a problem to solve.</a:t>
            </a:r>
          </a:p>
          <a:p>
            <a:pPr eaLnBrk="1" hangingPunct="1">
              <a:buNone/>
            </a:pPr>
            <a:endParaRPr lang="en-US" sz="2400" dirty="0" smtClean="0">
              <a:latin typeface="+mj-lt"/>
            </a:endParaRPr>
          </a:p>
          <a:p>
            <a:pPr eaLnBrk="1" hangingPunct="1"/>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1859">
                                            <p:txEl>
                                              <p:pRg st="0" end="0"/>
                                            </p:txEl>
                                          </p:spTgt>
                                        </p:tgtEl>
                                        <p:attrNameLst>
                                          <p:attrName>style.visibility</p:attrName>
                                        </p:attrNameLst>
                                      </p:cBhvr>
                                      <p:to>
                                        <p:strVal val="visible"/>
                                      </p:to>
                                    </p:set>
                                    <p:anim calcmode="lin" valueType="num">
                                      <p:cBhvr additive="base">
                                        <p:cTn id="7" dur="1000" fill="hold"/>
                                        <p:tgtEl>
                                          <p:spTgt spid="12185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185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1859">
                                            <p:txEl>
                                              <p:pRg st="1" end="1"/>
                                            </p:txEl>
                                          </p:spTgt>
                                        </p:tgtEl>
                                        <p:attrNameLst>
                                          <p:attrName>style.visibility</p:attrName>
                                        </p:attrNameLst>
                                      </p:cBhvr>
                                      <p:to>
                                        <p:strVal val="visible"/>
                                      </p:to>
                                    </p:set>
                                    <p:anim calcmode="lin" valueType="num">
                                      <p:cBhvr additive="base">
                                        <p:cTn id="11" dur="1000" fill="hold"/>
                                        <p:tgtEl>
                                          <p:spTgt spid="121859">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2185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
          <p:cNvSpPr>
            <a:spLocks noGrp="1" noChangeArrowheads="1"/>
          </p:cNvSpPr>
          <p:nvPr>
            <p:ph type="title"/>
          </p:nvPr>
        </p:nvSpPr>
        <p:spPr/>
        <p:txBody>
          <a:bodyPr>
            <a:normAutofit fontScale="90000"/>
          </a:bodyPr>
          <a:lstStyle/>
          <a:p>
            <a:pPr eaLnBrk="1" hangingPunct="1"/>
            <a:r>
              <a:rPr lang="en-US" sz="3200" dirty="0" smtClean="0"/>
              <a:t>What are the differences between Project Based and Problem Based Learning?</a:t>
            </a:r>
          </a:p>
        </p:txBody>
      </p:sp>
      <p:sp>
        <p:nvSpPr>
          <p:cNvPr id="121859" name="Rectangle 3"/>
          <p:cNvSpPr>
            <a:spLocks noGrp="1" noChangeArrowheads="1"/>
          </p:cNvSpPr>
          <p:nvPr>
            <p:ph idx="1"/>
          </p:nvPr>
        </p:nvSpPr>
        <p:spPr/>
        <p:txBody>
          <a:bodyPr/>
          <a:lstStyle/>
          <a:p>
            <a:pPr eaLnBrk="1" hangingPunct="1">
              <a:buNone/>
            </a:pPr>
            <a:endParaRPr lang="en-US" sz="2400" dirty="0" smtClean="0">
              <a:latin typeface="+mj-lt"/>
            </a:endParaRPr>
          </a:p>
          <a:p>
            <a:pPr eaLnBrk="1" hangingPunct="1"/>
            <a:r>
              <a:rPr lang="en-US" sz="2400" dirty="0" smtClean="0">
                <a:latin typeface="+mj-lt"/>
              </a:rPr>
              <a:t>In Project based learning, the students present their conclusion and there is an end product. </a:t>
            </a:r>
          </a:p>
          <a:p>
            <a:pPr eaLnBrk="1" hangingPunct="1"/>
            <a:r>
              <a:rPr lang="en-US" sz="2400" dirty="0" smtClean="0">
                <a:latin typeface="+mj-lt"/>
              </a:rPr>
              <a:t>In Problem based learning, when the students present their conclusion, there may or may not be an end product.</a:t>
            </a:r>
          </a:p>
          <a:p>
            <a:pPr eaLnBrk="1" hangingPunct="1"/>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1859">
                                            <p:txEl>
                                              <p:pRg st="1" end="1"/>
                                            </p:txEl>
                                          </p:spTgt>
                                        </p:tgtEl>
                                        <p:attrNameLst>
                                          <p:attrName>style.visibility</p:attrName>
                                        </p:attrNameLst>
                                      </p:cBhvr>
                                      <p:to>
                                        <p:strVal val="visible"/>
                                      </p:to>
                                    </p:set>
                                    <p:anim calcmode="lin" valueType="num">
                                      <p:cBhvr additive="base">
                                        <p:cTn id="7" dur="1000" fill="hold"/>
                                        <p:tgtEl>
                                          <p:spTgt spid="121859">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18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1859">
                                            <p:txEl>
                                              <p:pRg st="2" end="2"/>
                                            </p:txEl>
                                          </p:spTgt>
                                        </p:tgtEl>
                                        <p:attrNameLst>
                                          <p:attrName>style.visibility</p:attrName>
                                        </p:attrNameLst>
                                      </p:cBhvr>
                                      <p:to>
                                        <p:strVal val="visible"/>
                                      </p:to>
                                    </p:set>
                                    <p:anim calcmode="lin" valueType="num">
                                      <p:cBhvr additive="base">
                                        <p:cTn id="11" dur="1000" fill="hold"/>
                                        <p:tgtEl>
                                          <p:spTgt spid="121859">
                                            <p:txEl>
                                              <p:pRg st="2" end="2"/>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2185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0"/>
            <a:ext cx="8229600" cy="792163"/>
          </a:xfrm>
        </p:spPr>
        <p:txBody>
          <a:bodyPr/>
          <a:lstStyle/>
          <a:p>
            <a:pPr eaLnBrk="1" hangingPunct="1"/>
            <a:r>
              <a:rPr lang="en-US" sz="3200" smtClean="0">
                <a:latin typeface="Arial Narrow" pitchFamily="34" charset="0"/>
              </a:rPr>
              <a:t>PBL vs. PBL</a:t>
            </a:r>
          </a:p>
        </p:txBody>
      </p:sp>
      <p:graphicFrame>
        <p:nvGraphicFramePr>
          <p:cNvPr id="4" name="Content Placeholder 3"/>
          <p:cNvGraphicFramePr>
            <a:graphicFrameLocks noGrp="1"/>
          </p:cNvGraphicFramePr>
          <p:nvPr>
            <p:ph idx="1"/>
          </p:nvPr>
        </p:nvGraphicFramePr>
        <p:xfrm>
          <a:off x="304800" y="533400"/>
          <a:ext cx="83820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676" name="TextBox 4"/>
          <p:cNvSpPr txBox="1">
            <a:spLocks noChangeArrowheads="1"/>
          </p:cNvSpPr>
          <p:nvPr/>
        </p:nvSpPr>
        <p:spPr bwMode="auto">
          <a:xfrm>
            <a:off x="3886200" y="1524000"/>
            <a:ext cx="1219200" cy="3416300"/>
          </a:xfrm>
          <a:prstGeom prst="rect">
            <a:avLst/>
          </a:prstGeom>
          <a:noFill/>
          <a:ln w="9525">
            <a:noFill/>
            <a:miter lim="800000"/>
            <a:headEnd/>
            <a:tailEnd/>
          </a:ln>
        </p:spPr>
        <p:txBody>
          <a:bodyPr>
            <a:spAutoFit/>
          </a:bodyPr>
          <a:lstStyle/>
          <a:p>
            <a:pPr algn="ctr"/>
            <a:endParaRPr lang="en-US" sz="1200" u="sng">
              <a:latin typeface="Arial Narrow" pitchFamily="34" charset="0"/>
            </a:endParaRPr>
          </a:p>
          <a:p>
            <a:pPr algn="ctr"/>
            <a:r>
              <a:rPr lang="en-US" sz="1200" u="sng">
                <a:latin typeface="Arial Narrow" pitchFamily="34" charset="0"/>
              </a:rPr>
              <a:t>Similarities</a:t>
            </a:r>
          </a:p>
          <a:p>
            <a:pPr algn="ctr"/>
            <a:r>
              <a:rPr lang="en-US" sz="1200" u="sng">
                <a:latin typeface="Arial Narrow" pitchFamily="34" charset="0"/>
              </a:rPr>
              <a:t>  </a:t>
            </a:r>
          </a:p>
          <a:p>
            <a:pPr algn="ctr">
              <a:buFontTx/>
              <a:buChar char="-"/>
            </a:pPr>
            <a:r>
              <a:rPr lang="en-US" sz="1200">
                <a:latin typeface="Arial Narrow" pitchFamily="34" charset="0"/>
              </a:rPr>
              <a:t> Both deal with a motivating prompt, a question or problem, that has to be addressed by creating a solution or product.</a:t>
            </a:r>
          </a:p>
          <a:p>
            <a:pPr algn="ctr">
              <a:buFontTx/>
              <a:buChar char="-"/>
            </a:pPr>
            <a:endParaRPr lang="en-US" sz="1200">
              <a:latin typeface="Arial Narrow" pitchFamily="34" charset="0"/>
            </a:endParaRPr>
          </a:p>
          <a:p>
            <a:pPr algn="ctr">
              <a:buFontTx/>
              <a:buChar char="-"/>
            </a:pPr>
            <a:r>
              <a:rPr lang="en-US" sz="1200">
                <a:latin typeface="Arial Narrow" pitchFamily="34" charset="0"/>
              </a:rPr>
              <a:t> Each is a valid      instructional strategy that promotes active learning and engages students.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noAutofit/>
          </a:bodyPr>
          <a:lstStyle/>
          <a:p>
            <a:pPr eaLnBrk="1" hangingPunct="1"/>
            <a:r>
              <a:rPr lang="en-US" altLang="en-US" sz="3200" dirty="0" smtClean="0">
                <a:cs typeface="Times New Roman" pitchFamily="18" charset="0"/>
              </a:rPr>
              <a:t>PBL consists of two complementary interrelated processes</a:t>
            </a:r>
            <a:r>
              <a:rPr lang="en-US" altLang="en-US" sz="3200" dirty="0" smtClean="0"/>
              <a:t> </a:t>
            </a:r>
          </a:p>
        </p:txBody>
      </p:sp>
      <p:sp>
        <p:nvSpPr>
          <p:cNvPr id="8195" name="Rectangle 1027"/>
          <p:cNvSpPr>
            <a:spLocks noGrp="1" noChangeArrowheads="1"/>
          </p:cNvSpPr>
          <p:nvPr>
            <p:ph idx="1"/>
          </p:nvPr>
        </p:nvSpPr>
        <p:spPr/>
        <p:txBody>
          <a:bodyPr>
            <a:normAutofit lnSpcReduction="10000"/>
          </a:bodyPr>
          <a:lstStyle/>
          <a:p>
            <a:pPr eaLnBrk="1" hangingPunct="1">
              <a:buFont typeface="Wingdings" pitchFamily="2" charset="2"/>
              <a:buNone/>
            </a:pPr>
            <a:r>
              <a:rPr lang="en-US" altLang="en-US" dirty="0" smtClean="0">
                <a:latin typeface="+mj-lt"/>
                <a:cs typeface="Times New Roman" pitchFamily="18" charset="0"/>
              </a:rPr>
              <a:t>1. </a:t>
            </a:r>
            <a:r>
              <a:rPr lang="en-US" altLang="en-US" b="1" dirty="0" smtClean="0">
                <a:latin typeface="+mj-lt"/>
                <a:cs typeface="Times New Roman" pitchFamily="18" charset="0"/>
              </a:rPr>
              <a:t>Curriculum Design</a:t>
            </a:r>
          </a:p>
          <a:p>
            <a:pPr eaLnBrk="1" hangingPunct="1"/>
            <a:r>
              <a:rPr lang="en-US" altLang="en-US" sz="2600" dirty="0" smtClean="0">
                <a:latin typeface="+mj-lt"/>
                <a:cs typeface="Times New Roman" pitchFamily="18" charset="0"/>
              </a:rPr>
              <a:t>Teachers design an ill-structured problem based on desired curriculum outcomes, learner characteristics, and compelling, problematic situations from the real world</a:t>
            </a:r>
          </a:p>
          <a:p>
            <a:pPr eaLnBrk="1" hangingPunct="1"/>
            <a:r>
              <a:rPr lang="en-US" altLang="en-US" sz="2600" dirty="0" smtClean="0">
                <a:latin typeface="+mj-lt"/>
                <a:cs typeface="Times New Roman" pitchFamily="18" charset="0"/>
              </a:rPr>
              <a:t>Teachers develop a sketch or template of teaching and learning events in anticipation of students' learning needs </a:t>
            </a:r>
          </a:p>
          <a:p>
            <a:pPr eaLnBrk="1" hangingPunct="1"/>
            <a:r>
              <a:rPr lang="en-US" altLang="en-US" sz="2600" dirty="0" smtClean="0">
                <a:latin typeface="+mj-lt"/>
                <a:cs typeface="Times New Roman" pitchFamily="18" charset="0"/>
              </a:rPr>
              <a:t>Teachers investigate the range of resources essential to the problem and arrange for their availability</a:t>
            </a:r>
            <a:r>
              <a:rPr lang="en-US" altLang="en-US" sz="2600" dirty="0" smtClean="0">
                <a:latin typeface="+mj-lt"/>
              </a:rPr>
              <a:t> </a:t>
            </a:r>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a:xfrm>
            <a:off x="533400" y="228600"/>
            <a:ext cx="8229600" cy="1143000"/>
          </a:xfrm>
        </p:spPr>
        <p:txBody>
          <a:bodyPr>
            <a:noAutofit/>
          </a:bodyPr>
          <a:lstStyle/>
          <a:p>
            <a:pPr eaLnBrk="1" hangingPunct="1"/>
            <a:r>
              <a:rPr lang="en-US" altLang="en-US" sz="3200" dirty="0" smtClean="0">
                <a:cs typeface="Times New Roman" pitchFamily="18" charset="0"/>
              </a:rPr>
              <a:t>PBL consists of two complementary interrelated processes</a:t>
            </a:r>
            <a:r>
              <a:rPr lang="en-US" altLang="en-US" sz="3200" dirty="0" smtClean="0"/>
              <a:t> </a:t>
            </a:r>
          </a:p>
        </p:txBody>
      </p:sp>
      <p:sp>
        <p:nvSpPr>
          <p:cNvPr id="9219" name="Rectangle 1027"/>
          <p:cNvSpPr>
            <a:spLocks noGrp="1" noChangeArrowheads="1"/>
          </p:cNvSpPr>
          <p:nvPr>
            <p:ph idx="1"/>
          </p:nvPr>
        </p:nvSpPr>
        <p:spPr>
          <a:xfrm>
            <a:off x="457200" y="1981200"/>
            <a:ext cx="8229600" cy="4525963"/>
          </a:xfrm>
        </p:spPr>
        <p:txBody>
          <a:bodyPr>
            <a:normAutofit/>
          </a:bodyPr>
          <a:lstStyle/>
          <a:p>
            <a:pPr eaLnBrk="1" hangingPunct="1">
              <a:buFont typeface="Wingdings" pitchFamily="2" charset="2"/>
              <a:buNone/>
            </a:pPr>
            <a:r>
              <a:rPr lang="en-US" altLang="en-US" sz="2400" dirty="0" smtClean="0">
                <a:latin typeface="+mj-lt"/>
                <a:cs typeface="Times New Roman" pitchFamily="18" charset="0"/>
              </a:rPr>
              <a:t>2. </a:t>
            </a:r>
            <a:r>
              <a:rPr lang="en-US" altLang="en-US" sz="2400" b="1" dirty="0" smtClean="0">
                <a:latin typeface="+mj-lt"/>
                <a:cs typeface="Times New Roman" pitchFamily="18" charset="0"/>
              </a:rPr>
              <a:t>Cognitive Coaching</a:t>
            </a:r>
          </a:p>
          <a:p>
            <a:pPr eaLnBrk="1" hangingPunct="1"/>
            <a:r>
              <a:rPr lang="en-US" altLang="en-US" sz="2400" dirty="0" smtClean="0">
                <a:latin typeface="+mj-lt"/>
                <a:cs typeface="Times New Roman" pitchFamily="18" charset="0"/>
              </a:rPr>
              <a:t>Students actively define problems and construct potential solutions </a:t>
            </a:r>
          </a:p>
          <a:p>
            <a:pPr eaLnBrk="1" hangingPunct="1"/>
            <a:r>
              <a:rPr lang="en-US" altLang="en-US" sz="2400" dirty="0" smtClean="0">
                <a:latin typeface="+mj-lt"/>
                <a:cs typeface="Times New Roman" pitchFamily="18" charset="0"/>
              </a:rPr>
              <a:t>Teachers model, coach, and fade in supporting and making explicit students' learning processes </a:t>
            </a: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Autofit/>
          </a:bodyPr>
          <a:lstStyle/>
          <a:p>
            <a:pPr eaLnBrk="1" hangingPunct="1"/>
            <a:r>
              <a:rPr lang="en-US" altLang="en-US" sz="2800" dirty="0" smtClean="0">
                <a:cs typeface="Times New Roman" pitchFamily="18" charset="0"/>
              </a:rPr>
              <a:t>Problem-based learning has as its organizing center an ill-structured problem which...</a:t>
            </a:r>
            <a:r>
              <a:rPr lang="en-US" altLang="en-US" sz="2800" dirty="0" smtClean="0"/>
              <a:t> </a:t>
            </a:r>
          </a:p>
        </p:txBody>
      </p:sp>
      <p:sp>
        <p:nvSpPr>
          <p:cNvPr id="12291" name="Rectangle 3"/>
          <p:cNvSpPr>
            <a:spLocks noGrp="1" noChangeArrowheads="1"/>
          </p:cNvSpPr>
          <p:nvPr>
            <p:ph idx="1"/>
          </p:nvPr>
        </p:nvSpPr>
        <p:spPr>
          <a:xfrm>
            <a:off x="533400" y="1752600"/>
            <a:ext cx="8229600" cy="4525963"/>
          </a:xfrm>
        </p:spPr>
        <p:txBody>
          <a:bodyPr>
            <a:normAutofit fontScale="92500"/>
          </a:bodyPr>
          <a:lstStyle/>
          <a:p>
            <a:r>
              <a:rPr lang="en-US" altLang="en-US" sz="2800" dirty="0" smtClean="0">
                <a:latin typeface="+mj-lt"/>
                <a:cs typeface="Times New Roman" pitchFamily="18" charset="0"/>
              </a:rPr>
              <a:t>is messy, </a:t>
            </a:r>
            <a:r>
              <a:rPr lang="en-US" altLang="en-US" sz="2800" dirty="0" smtClean="0">
                <a:cs typeface="Times New Roman" pitchFamily="18" charset="0"/>
              </a:rPr>
              <a:t>Ill-structured </a:t>
            </a:r>
            <a:r>
              <a:rPr lang="en-US" altLang="en-US" sz="2800" dirty="0" smtClean="0">
                <a:latin typeface="+mj-lt"/>
                <a:cs typeface="Times New Roman" pitchFamily="18" charset="0"/>
              </a:rPr>
              <a:t>and complex in nature</a:t>
            </a:r>
          </a:p>
          <a:p>
            <a:pPr eaLnBrk="1" hangingPunct="1"/>
            <a:r>
              <a:rPr lang="en-US" altLang="en-US" sz="2800" dirty="0" smtClean="0">
                <a:latin typeface="+mj-lt"/>
                <a:cs typeface="Times New Roman" pitchFamily="18" charset="0"/>
              </a:rPr>
              <a:t>requires inquiry, information-gathering, and reflection</a:t>
            </a:r>
          </a:p>
          <a:p>
            <a:pPr eaLnBrk="1" hangingPunct="1"/>
            <a:r>
              <a:rPr lang="en-US" altLang="en-US" sz="2800" dirty="0" smtClean="0">
                <a:latin typeface="+mj-lt"/>
                <a:cs typeface="Times New Roman" pitchFamily="18" charset="0"/>
              </a:rPr>
              <a:t>is changing and tentative</a:t>
            </a:r>
          </a:p>
          <a:p>
            <a:pPr eaLnBrk="1" hangingPunct="1"/>
            <a:r>
              <a:rPr lang="en-US" altLang="en-US" sz="2800" dirty="0" smtClean="0">
                <a:latin typeface="+mj-lt"/>
                <a:cs typeface="Times New Roman" pitchFamily="18" charset="0"/>
              </a:rPr>
              <a:t>has no simple, fixed, formulaic, "right" solution </a:t>
            </a:r>
          </a:p>
          <a:p>
            <a:r>
              <a:rPr lang="en-US" altLang="en-US" sz="2800" dirty="0" smtClean="0">
                <a:latin typeface="+mj-lt"/>
                <a:cs typeface="Times New Roman" pitchFamily="18" charset="0"/>
              </a:rPr>
              <a:t>Appeals to human desire for resolution/ equilibrium/harmony </a:t>
            </a:r>
          </a:p>
          <a:p>
            <a:r>
              <a:rPr lang="en-US" altLang="en-US" sz="2800" dirty="0" smtClean="0">
                <a:latin typeface="+mj-lt"/>
                <a:cs typeface="Times New Roman" pitchFamily="18" charset="0"/>
              </a:rPr>
              <a:t>Sets up need for and context of learning  </a:t>
            </a:r>
          </a:p>
          <a:p>
            <a:pPr eaLnBrk="1" hangingPunct="1"/>
            <a:endParaRPr lang="en-US" altLang="en-US" sz="2800" dirty="0" smtClean="0">
              <a:latin typeface="+mj-lt"/>
              <a:cs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4"/>
          <p:cNvSpPr txBox="1">
            <a:spLocks noChangeArrowheads="1"/>
          </p:cNvSpPr>
          <p:nvPr/>
        </p:nvSpPr>
        <p:spPr bwMode="auto">
          <a:xfrm>
            <a:off x="0" y="2133600"/>
            <a:ext cx="9144000" cy="1384300"/>
          </a:xfrm>
          <a:prstGeom prst="rect">
            <a:avLst/>
          </a:prstGeom>
          <a:noFill/>
          <a:ln w="9525">
            <a:noFill/>
            <a:miter lim="800000"/>
            <a:headEnd/>
            <a:tailEnd/>
          </a:ln>
        </p:spPr>
        <p:txBody>
          <a:bodyPr>
            <a:spAutoFit/>
          </a:bodyPr>
          <a:lstStyle/>
          <a:p>
            <a:pPr algn="ctr"/>
            <a:r>
              <a:rPr lang="en-US" sz="2800" b="1" dirty="0">
                <a:latin typeface="Calibri" pitchFamily="34" charset="0"/>
                <a:hlinkClick r:id="rId3" action="ppaction://hlinkfile"/>
              </a:rPr>
              <a:t>Creatively Speaking, Part Two: </a:t>
            </a:r>
          </a:p>
          <a:p>
            <a:pPr algn="ctr"/>
            <a:r>
              <a:rPr lang="en-US" sz="2800" b="1" dirty="0">
                <a:latin typeface="Calibri" pitchFamily="34" charset="0"/>
                <a:hlinkClick r:id="rId3" action="ppaction://hlinkfile"/>
              </a:rPr>
              <a:t>Sir Ken Robinson on the Power of the Imaginative Mind</a:t>
            </a:r>
            <a:endParaRPr lang="en-US" sz="2800" b="1" dirty="0">
              <a:latin typeface="Calibri" pitchFamily="34" charset="0"/>
            </a:endParaRPr>
          </a:p>
          <a:p>
            <a:pPr algn="ct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066800"/>
            <a:ext cx="8229600" cy="3693319"/>
          </a:xfrm>
          <a:prstGeom prst="rect">
            <a:avLst/>
          </a:prstGeom>
        </p:spPr>
        <p:txBody>
          <a:bodyPr>
            <a:spAutoFit/>
          </a:bodyPr>
          <a:lstStyle/>
          <a:p>
            <a:pPr algn="ctr">
              <a:spcBef>
                <a:spcPct val="50000"/>
              </a:spcBef>
              <a:defRPr/>
            </a:pPr>
            <a:r>
              <a:rPr lang="en-US" altLang="en-US" sz="3200" b="1" dirty="0">
                <a:solidFill>
                  <a:schemeClr val="tx1">
                    <a:lumMod val="50000"/>
                  </a:schemeClr>
                </a:solidFill>
                <a:latin typeface="+mj-lt"/>
              </a:rPr>
              <a:t>Constructivism</a:t>
            </a:r>
          </a:p>
          <a:p>
            <a:pPr algn="ctr">
              <a:spcBef>
                <a:spcPct val="50000"/>
              </a:spcBef>
              <a:defRPr/>
            </a:pPr>
            <a:endParaRPr lang="en-US" altLang="en-US" sz="3200" dirty="0">
              <a:solidFill>
                <a:schemeClr val="tx1">
                  <a:lumMod val="50000"/>
                </a:schemeClr>
              </a:solidFill>
              <a:latin typeface="+mj-lt"/>
            </a:endParaRPr>
          </a:p>
          <a:p>
            <a:pPr algn="ctr">
              <a:spcBef>
                <a:spcPct val="50000"/>
              </a:spcBef>
              <a:defRPr/>
            </a:pPr>
            <a:r>
              <a:rPr lang="en-US" altLang="en-US" sz="2800" dirty="0">
                <a:solidFill>
                  <a:schemeClr val="tx1">
                    <a:lumMod val="50000"/>
                  </a:schemeClr>
                </a:solidFill>
                <a:latin typeface="+mj-lt"/>
              </a:rPr>
              <a:t>Learning as an active process in which learners construct new ideas or concepts based upon their current or past knowledge. Students continually build upon what they have already learned</a:t>
            </a:r>
            <a:r>
              <a:rPr lang="en-US" sz="2800" dirty="0">
                <a:solidFill>
                  <a:schemeClr val="tx1">
                    <a:lumMod val="50000"/>
                  </a:schemeClr>
                </a:solidFill>
                <a:latin typeface="+mj-lt"/>
              </a:rPr>
              <a: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Autofit/>
          </a:bodyPr>
          <a:lstStyle/>
          <a:p>
            <a:pPr eaLnBrk="1" hangingPunct="1"/>
            <a:r>
              <a:rPr lang="en-US" altLang="en-US" sz="3200" dirty="0" smtClean="0">
                <a:cs typeface="Times New Roman" pitchFamily="18" charset="0"/>
              </a:rPr>
              <a:t>Examples of PBL Scenarios  </a:t>
            </a:r>
            <a:endParaRPr lang="en-US" altLang="en-US" sz="3200" dirty="0" smtClean="0"/>
          </a:p>
        </p:txBody>
      </p:sp>
      <p:sp>
        <p:nvSpPr>
          <p:cNvPr id="15363" name="Rectangle 3"/>
          <p:cNvSpPr>
            <a:spLocks noGrp="1" noChangeArrowheads="1"/>
          </p:cNvSpPr>
          <p:nvPr>
            <p:ph idx="1"/>
          </p:nvPr>
        </p:nvSpPr>
        <p:spPr>
          <a:xfrm>
            <a:off x="457200" y="1905000"/>
            <a:ext cx="8229600" cy="4525963"/>
          </a:xfrm>
        </p:spPr>
        <p:txBody>
          <a:bodyPr>
            <a:normAutofit/>
          </a:bodyPr>
          <a:lstStyle/>
          <a:p>
            <a:pPr marL="0" indent="0" eaLnBrk="1" hangingPunct="1">
              <a:buFont typeface="Wingdings" pitchFamily="2" charset="2"/>
              <a:buNone/>
            </a:pPr>
            <a:r>
              <a:rPr lang="en-US" altLang="en-US" sz="2800" dirty="0" smtClean="0">
                <a:latin typeface="+mj-lt"/>
              </a:rPr>
              <a:t>You are </a:t>
            </a:r>
            <a:r>
              <a:rPr lang="en-US" altLang="en-US" sz="2800" dirty="0" smtClean="0">
                <a:latin typeface="+mj-lt"/>
                <a:cs typeface="Times New Roman" pitchFamily="18" charset="0"/>
              </a:rPr>
              <a:t>a scientist at the state department of nuclear safety. Some people in a small community feel their health is at risk because a company keeps thorium piled above ground at one of their plants. What action, if any, should be taken? </a:t>
            </a:r>
          </a:p>
          <a:p>
            <a:pPr marL="0" indent="0" eaLnBrk="1" hangingPunct="1">
              <a:buFont typeface="Wingdings" pitchFamily="2" charset="2"/>
              <a:buNone/>
            </a:pPr>
            <a:r>
              <a:rPr lang="en-US" altLang="en-US" sz="2800" i="1" dirty="0" smtClean="0">
                <a:latin typeface="+mj-lt"/>
                <a:cs typeface="Times New Roman" pitchFamily="18" charset="0"/>
              </a:rPr>
              <a:t>Summer Challenge 1992, IMSA</a:t>
            </a:r>
            <a:r>
              <a:rPr lang="en-US" altLang="en-US" sz="2800" dirty="0" smtClean="0">
                <a:latin typeface="+mj-lt"/>
              </a:rPr>
              <a:t> </a:t>
            </a:r>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p:txBody>
          <a:bodyPr>
            <a:normAutofit/>
          </a:bodyPr>
          <a:lstStyle/>
          <a:p>
            <a:pPr marL="0" indent="0" eaLnBrk="1" hangingPunct="1">
              <a:buFont typeface="Wingdings" pitchFamily="2" charset="2"/>
              <a:buNone/>
            </a:pPr>
            <a:r>
              <a:rPr lang="en-US" altLang="en-US" sz="2800" dirty="0" smtClean="0">
                <a:latin typeface="+mj-lt"/>
              </a:rPr>
              <a:t>You are </a:t>
            </a:r>
            <a:r>
              <a:rPr lang="en-US" altLang="en-US" sz="2800" dirty="0" smtClean="0">
                <a:latin typeface="+mj-lt"/>
                <a:cs typeface="Times New Roman" pitchFamily="18" charset="0"/>
              </a:rPr>
              <a:t>a consultant to the Department of Fish and Wildlife. A first draft of a plan for the reintroduction of wolves to Yellowstone has received strong, negative testimony at hearings. What is your advice regarding the plan? </a:t>
            </a:r>
          </a:p>
          <a:p>
            <a:pPr marL="0" indent="0" eaLnBrk="1" hangingPunct="1">
              <a:buFont typeface="Wingdings" pitchFamily="2" charset="2"/>
              <a:buNone/>
            </a:pPr>
            <a:r>
              <a:rPr lang="en-US" altLang="en-US" sz="2800" i="1" dirty="0" smtClean="0">
                <a:latin typeface="+mj-lt"/>
                <a:cs typeface="Times New Roman" pitchFamily="18" charset="0"/>
              </a:rPr>
              <a:t>John Thompson, Ecology, IMSA</a:t>
            </a:r>
            <a:r>
              <a:rPr lang="en-US" altLang="en-US" sz="2800" dirty="0" smtClean="0">
                <a:latin typeface="+mj-lt"/>
                <a:cs typeface="Times New Roman" pitchFamily="18" charset="0"/>
              </a:rPr>
              <a:t> </a:t>
            </a:r>
            <a:r>
              <a:rPr lang="en-US" altLang="en-US" sz="2800" dirty="0" smtClean="0">
                <a:latin typeface="+mj-lt"/>
              </a:rPr>
              <a:t> </a:t>
            </a:r>
          </a:p>
        </p:txBody>
      </p:sp>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normAutofit fontScale="92500" lnSpcReduction="10000"/>
          </a:bodyPr>
          <a:lstStyle/>
          <a:p>
            <a:pPr marL="0" indent="0" eaLnBrk="1" hangingPunct="1">
              <a:buFont typeface="Wingdings" pitchFamily="2" charset="2"/>
              <a:buNone/>
            </a:pPr>
            <a:r>
              <a:rPr lang="en-US" altLang="en-US" dirty="0" smtClean="0">
                <a:latin typeface="+mj-lt"/>
              </a:rPr>
              <a:t>You are</a:t>
            </a:r>
            <a:r>
              <a:rPr lang="en-US" altLang="en-US" dirty="0" smtClean="0">
                <a:latin typeface="+mj-lt"/>
                <a:cs typeface="Times New Roman" pitchFamily="18" charset="0"/>
              </a:rPr>
              <a:t> a science advisor at NASA. A planet much like the earth has experienced massive destruction of elements of its biosphere. What is causing the destruction of plant life? Can new plants from earth be successfully introduced to help save the planet's environment? </a:t>
            </a:r>
          </a:p>
          <a:p>
            <a:pPr marL="0" indent="0" eaLnBrk="1" hangingPunct="1">
              <a:buFont typeface="Wingdings" pitchFamily="2" charset="2"/>
              <a:buNone/>
            </a:pPr>
            <a:r>
              <a:rPr lang="en-US" altLang="en-US" i="1" dirty="0" smtClean="0">
                <a:latin typeface="+mj-lt"/>
                <a:cs typeface="Times New Roman" pitchFamily="18" charset="0"/>
              </a:rPr>
              <a:t>Bill Orton, 2nd grade, Williamsburg, VA</a:t>
            </a:r>
            <a:r>
              <a:rPr lang="en-US" altLang="en-US" dirty="0" smtClean="0">
                <a:latin typeface="+mj-lt"/>
                <a:cs typeface="Times New Roman" pitchFamily="18" charset="0"/>
              </a:rPr>
              <a:t> </a:t>
            </a:r>
            <a:r>
              <a:rPr lang="en-US" altLang="en-US" dirty="0" smtClean="0">
                <a:latin typeface="+mj-lt"/>
              </a:rPr>
              <a:t> </a:t>
            </a:r>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normAutofit fontScale="92500" lnSpcReduction="10000"/>
          </a:bodyPr>
          <a:lstStyle/>
          <a:p>
            <a:pPr marL="0" indent="0" eaLnBrk="1" hangingPunct="1">
              <a:buFont typeface="Wingdings" pitchFamily="2" charset="2"/>
              <a:buNone/>
            </a:pPr>
            <a:r>
              <a:rPr lang="en-US" altLang="en-US" dirty="0" smtClean="0">
                <a:latin typeface="+mj-lt"/>
              </a:rPr>
              <a:t>You are </a:t>
            </a:r>
            <a:r>
              <a:rPr lang="en-US" altLang="en-US" dirty="0" smtClean="0">
                <a:latin typeface="+mj-lt"/>
                <a:cs typeface="Times New Roman" pitchFamily="18" charset="0"/>
              </a:rPr>
              <a:t>a thirty-six year old single working mother with a five year old daughter. Upon your husband's death, you receive $20,000 in worker's compensation and $10,000 in stock option shares. How can you invest this money so that by your daughter's 18th birthday, its growth is maximized? </a:t>
            </a:r>
          </a:p>
          <a:p>
            <a:pPr marL="0" indent="0" eaLnBrk="1" hangingPunct="1">
              <a:buFont typeface="Wingdings" pitchFamily="2" charset="2"/>
              <a:buNone/>
            </a:pPr>
            <a:r>
              <a:rPr lang="en-US" altLang="en-US" i="1" dirty="0" smtClean="0">
                <a:latin typeface="+mj-lt"/>
                <a:cs typeface="Times New Roman" pitchFamily="18" charset="0"/>
              </a:rPr>
              <a:t>LuAnn </a:t>
            </a:r>
            <a:r>
              <a:rPr lang="en-US" altLang="en-US" i="1" dirty="0" err="1" smtClean="0">
                <a:latin typeface="+mj-lt"/>
                <a:cs typeface="Times New Roman" pitchFamily="18" charset="0"/>
              </a:rPr>
              <a:t>Malik</a:t>
            </a:r>
            <a:r>
              <a:rPr lang="en-US" altLang="en-US" i="1" dirty="0" smtClean="0">
                <a:latin typeface="+mj-lt"/>
                <a:cs typeface="Times New Roman" pitchFamily="18" charset="0"/>
              </a:rPr>
              <a:t>, Community College of Aurora, Aurora, CO</a:t>
            </a:r>
            <a:r>
              <a:rPr lang="en-US" altLang="en-US" dirty="0" smtClean="0">
                <a:latin typeface="+mj-lt"/>
                <a:cs typeface="Times New Roman" pitchFamily="18" charset="0"/>
              </a:rPr>
              <a:t> </a:t>
            </a:r>
            <a:r>
              <a:rPr lang="en-US" altLang="en-US" dirty="0" smtClean="0">
                <a:latin typeface="+mj-lt"/>
              </a:rPr>
              <a:t> </a:t>
            </a:r>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p:txBody>
          <a:bodyPr>
            <a:normAutofit fontScale="92500" lnSpcReduction="10000"/>
          </a:bodyPr>
          <a:lstStyle/>
          <a:p>
            <a:pPr marL="0" indent="0" eaLnBrk="1" hangingPunct="1">
              <a:buFont typeface="Wingdings" pitchFamily="2" charset="2"/>
              <a:buNone/>
            </a:pPr>
            <a:r>
              <a:rPr lang="en-US" altLang="en-US" dirty="0" smtClean="0">
                <a:latin typeface="+mj-lt"/>
              </a:rPr>
              <a:t>You are </a:t>
            </a:r>
            <a:r>
              <a:rPr lang="en-US" altLang="en-US" dirty="0" smtClean="0">
                <a:latin typeface="+mj-lt"/>
                <a:cs typeface="Times New Roman" pitchFamily="18" charset="0"/>
              </a:rPr>
              <a:t>a stockholder of a major oil refinery in Louisiana which has mined oil from wetlands in the southern part of the state. You have received pressure from publicity about the wetlands to make it property of the federal government so that it can be protected. What will you do? </a:t>
            </a:r>
          </a:p>
          <a:p>
            <a:pPr marL="0" indent="0" eaLnBrk="1" hangingPunct="1">
              <a:buFont typeface="Wingdings" pitchFamily="2" charset="2"/>
              <a:buNone/>
            </a:pPr>
            <a:r>
              <a:rPr lang="en-US" altLang="en-US" i="1" dirty="0" smtClean="0">
                <a:latin typeface="+mj-lt"/>
                <a:cs typeface="Times New Roman" pitchFamily="18" charset="0"/>
              </a:rPr>
              <a:t>Christine Vitale, 4-5 multi-grade, Arlington Heights, IL</a:t>
            </a:r>
            <a:r>
              <a:rPr lang="en-US" altLang="en-US" dirty="0" smtClean="0">
                <a:latin typeface="+mj-lt"/>
                <a:cs typeface="Times New Roman" pitchFamily="18" charset="0"/>
              </a:rPr>
              <a:t> </a:t>
            </a:r>
            <a:r>
              <a:rPr lang="en-US" altLang="en-US" dirty="0" smtClean="0">
                <a:latin typeface="+mj-lt"/>
              </a:rPr>
              <a:t> </a:t>
            </a:r>
          </a:p>
        </p:txBody>
      </p:sp>
    </p:spTree>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0" y="1295400"/>
            <a:ext cx="8610600" cy="3539430"/>
          </a:xfrm>
          <a:prstGeom prst="rect">
            <a:avLst/>
          </a:prstGeom>
          <a:noFill/>
          <a:ln w="9525">
            <a:noFill/>
            <a:miter lim="800000"/>
            <a:headEnd/>
            <a:tailEnd/>
          </a:ln>
        </p:spPr>
        <p:txBody>
          <a:bodyPr>
            <a:spAutoFit/>
          </a:bodyPr>
          <a:lstStyle/>
          <a:p>
            <a:pPr>
              <a:spcBef>
                <a:spcPct val="50000"/>
              </a:spcBef>
            </a:pPr>
            <a:r>
              <a:rPr lang="en-US" sz="2800" dirty="0">
                <a:latin typeface="+mj-lt"/>
                <a:cs typeface="Times New Roman" pitchFamily="18" charset="0"/>
              </a:rPr>
              <a:t>Develop, design, and demonstrate the feasibility of a self-contained, self-sustaining human community in a place that is not yet considered habitable. </a:t>
            </a:r>
          </a:p>
          <a:p>
            <a:pPr>
              <a:spcBef>
                <a:spcPct val="50000"/>
              </a:spcBef>
            </a:pPr>
            <a:r>
              <a:rPr lang="en-US" sz="2800" i="1" dirty="0">
                <a:latin typeface="+mj-lt"/>
                <a:cs typeface="Times New Roman" pitchFamily="18" charset="0"/>
              </a:rPr>
              <a:t>Woodbury High School, Advanced Technology Class, Grades 9-12 </a:t>
            </a:r>
          </a:p>
          <a:p>
            <a:pPr>
              <a:spcBef>
                <a:spcPct val="50000"/>
              </a:spcBef>
            </a:pPr>
            <a:endParaRPr lang="en-US" sz="2800" i="1" dirty="0">
              <a:latin typeface="+mj-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3"/>
          <p:cNvSpPr txBox="1">
            <a:spLocks noChangeArrowheads="1"/>
          </p:cNvSpPr>
          <p:nvPr/>
        </p:nvSpPr>
        <p:spPr bwMode="auto">
          <a:xfrm>
            <a:off x="228600" y="2438400"/>
            <a:ext cx="8534400" cy="707886"/>
          </a:xfrm>
          <a:prstGeom prst="rect">
            <a:avLst/>
          </a:prstGeom>
          <a:noFill/>
          <a:ln w="9525">
            <a:noFill/>
            <a:miter lim="800000"/>
            <a:headEnd/>
            <a:tailEnd/>
          </a:ln>
        </p:spPr>
        <p:txBody>
          <a:bodyPr>
            <a:spAutoFit/>
          </a:bodyPr>
          <a:lstStyle/>
          <a:p>
            <a:pPr algn="ctr">
              <a:spcBef>
                <a:spcPct val="50000"/>
              </a:spcBef>
            </a:pPr>
            <a:r>
              <a:rPr lang="en-US" sz="4000" dirty="0">
                <a:latin typeface="+mj-lt"/>
              </a:rPr>
              <a:t>Paper or Plastic</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371600"/>
            <a:ext cx="9144000" cy="3724096"/>
          </a:xfrm>
          <a:prstGeom prst="rect">
            <a:avLst/>
          </a:prstGeom>
          <a:noFill/>
        </p:spPr>
        <p:txBody>
          <a:bodyPr wrap="square" rtlCol="0">
            <a:spAutoFit/>
          </a:bodyPr>
          <a:lstStyle/>
          <a:p>
            <a:pPr algn="ctr"/>
            <a:r>
              <a:rPr lang="en-US" sz="4000" b="1" dirty="0" smtClean="0"/>
              <a:t>Examples of  Scenarios</a:t>
            </a:r>
          </a:p>
          <a:p>
            <a:pPr algn="ctr"/>
            <a:endParaRPr lang="en-US" sz="3600" dirty="0" smtClean="0"/>
          </a:p>
          <a:p>
            <a:pPr algn="ctr"/>
            <a:r>
              <a:rPr lang="en-US" sz="4000" dirty="0" smtClean="0">
                <a:hlinkClick r:id="rId3"/>
              </a:rPr>
              <a:t>http://pbl4teachers.wikispaces.com/</a:t>
            </a:r>
            <a:endParaRPr lang="en-US" sz="4000" dirty="0" smtClean="0"/>
          </a:p>
          <a:p>
            <a:pPr algn="ctr"/>
            <a:endParaRPr lang="en-US" sz="4000" dirty="0" smtClean="0"/>
          </a:p>
          <a:p>
            <a:pPr algn="ctr"/>
            <a:r>
              <a:rPr lang="en-US" sz="4000" dirty="0" smtClean="0"/>
              <a:t>Exploring the Environment</a:t>
            </a:r>
          </a:p>
          <a:p>
            <a:pPr algn="ctr"/>
            <a:r>
              <a:rPr lang="en-US" sz="4000" dirty="0" smtClean="0">
                <a:hlinkClick r:id="rId4"/>
              </a:rPr>
              <a:t>http://www.cotf.edu/ete/</a:t>
            </a:r>
            <a:r>
              <a:rPr lang="en-US" sz="4000" dirty="0" smtClean="0"/>
              <a:t>  </a:t>
            </a:r>
            <a:endParaRPr lang="en-US" sz="4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57200"/>
            <a:ext cx="9144000" cy="6247864"/>
          </a:xfrm>
          <a:prstGeom prst="rect">
            <a:avLst/>
          </a:prstGeom>
          <a:noFill/>
        </p:spPr>
        <p:txBody>
          <a:bodyPr wrap="square" rtlCol="0">
            <a:spAutoFit/>
          </a:bodyPr>
          <a:lstStyle/>
          <a:p>
            <a:pPr algn="ctr"/>
            <a:r>
              <a:rPr lang="en-US" sz="4000" b="1" dirty="0" smtClean="0"/>
              <a:t> </a:t>
            </a:r>
            <a:r>
              <a:rPr lang="en-US" sz="4000" dirty="0" smtClean="0"/>
              <a:t>Career and </a:t>
            </a:r>
            <a:r>
              <a:rPr lang="en-US" sz="4000" dirty="0" smtClean="0"/>
              <a:t>Technical</a:t>
            </a:r>
          </a:p>
          <a:p>
            <a:pPr algn="ctr"/>
            <a:r>
              <a:rPr lang="en-US" sz="2800" dirty="0" smtClean="0"/>
              <a:t>Web 2.0 Technology </a:t>
            </a:r>
            <a:endParaRPr lang="en-US" sz="2800" dirty="0" smtClean="0"/>
          </a:p>
          <a:p>
            <a:pPr algn="ctr"/>
            <a:r>
              <a:rPr lang="en-US" sz="4000" dirty="0" smtClean="0">
                <a:hlinkClick r:id="rId3"/>
              </a:rPr>
              <a:t>http://careerandtechnical.wikispaces.com/</a:t>
            </a:r>
            <a:endParaRPr lang="en-US" sz="4000" dirty="0" smtClean="0"/>
          </a:p>
          <a:p>
            <a:pPr algn="ctr"/>
            <a:endParaRPr lang="en-US" sz="4000" dirty="0" smtClean="0"/>
          </a:p>
          <a:p>
            <a:pPr algn="ctr"/>
            <a:r>
              <a:rPr lang="en-US" sz="4000" dirty="0" smtClean="0"/>
              <a:t>NJ Green Program of Study </a:t>
            </a:r>
          </a:p>
          <a:p>
            <a:pPr algn="ctr"/>
            <a:r>
              <a:rPr lang="en-US" sz="4000" dirty="0" smtClean="0">
                <a:hlinkClick r:id="rId4"/>
              </a:rPr>
              <a:t>www.njgreenprogramofstudy.org</a:t>
            </a:r>
            <a:endParaRPr lang="en-US" sz="4000" dirty="0" smtClean="0"/>
          </a:p>
          <a:p>
            <a:pPr algn="ctr"/>
            <a:r>
              <a:rPr lang="en-US" sz="4000" dirty="0" smtClean="0"/>
              <a:t>The science of sustainability </a:t>
            </a:r>
          </a:p>
          <a:p>
            <a:pPr algn="ctr"/>
            <a:endParaRPr lang="en-US" sz="4000" dirty="0" smtClean="0"/>
          </a:p>
          <a:p>
            <a:pPr algn="ctr"/>
            <a:endParaRPr lang="en-US" sz="4000" dirty="0" smtClean="0"/>
          </a:p>
          <a:p>
            <a:pPr algn="ctr"/>
            <a:endParaRPr lang="en-US" sz="40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Grp="1" noChangeArrowheads="1"/>
          </p:cNvSpPr>
          <p:nvPr>
            <p:ph type="title"/>
          </p:nvPr>
        </p:nvSpPr>
        <p:spPr/>
        <p:txBody>
          <a:bodyPr>
            <a:noAutofit/>
          </a:bodyPr>
          <a:lstStyle/>
          <a:p>
            <a:pPr eaLnBrk="1" hangingPunct="1"/>
            <a:r>
              <a:rPr lang="en-US" altLang="en-US" sz="3200" dirty="0" smtClean="0">
                <a:cs typeface="Times New Roman" pitchFamily="18" charset="0"/>
              </a:rPr>
              <a:t>PBL addresses student needs by taking learning theory into account with PBL: </a:t>
            </a:r>
          </a:p>
        </p:txBody>
      </p:sp>
      <p:sp>
        <p:nvSpPr>
          <p:cNvPr id="26627" name="Rectangle 1027"/>
          <p:cNvSpPr>
            <a:spLocks noGrp="1" noChangeArrowheads="1"/>
          </p:cNvSpPr>
          <p:nvPr>
            <p:ph idx="1"/>
          </p:nvPr>
        </p:nvSpPr>
        <p:spPr>
          <a:xfrm>
            <a:off x="381000" y="2332037"/>
            <a:ext cx="8229600" cy="4525963"/>
          </a:xfrm>
        </p:spPr>
        <p:txBody>
          <a:bodyPr>
            <a:normAutofit/>
          </a:bodyPr>
          <a:lstStyle/>
          <a:p>
            <a:pPr eaLnBrk="1" hangingPunct="1"/>
            <a:r>
              <a:rPr lang="en-US" altLang="en-US" sz="2800" dirty="0" smtClean="0">
                <a:latin typeface="+mj-lt"/>
                <a:cs typeface="Times New Roman" pitchFamily="18" charset="0"/>
              </a:rPr>
              <a:t>Students take on an active role in their educational experiences. </a:t>
            </a:r>
          </a:p>
          <a:p>
            <a:pPr eaLnBrk="1" hangingPunct="1">
              <a:buNone/>
            </a:pPr>
            <a:endParaRPr lang="en-US" altLang="en-US" sz="2800" dirty="0" smtClean="0">
              <a:latin typeface="+mj-lt"/>
              <a:cs typeface="Times New Roman" pitchFamily="18" charset="0"/>
            </a:endParaRPr>
          </a:p>
          <a:p>
            <a:pPr eaLnBrk="1" hangingPunct="1"/>
            <a:r>
              <a:rPr lang="en-US" altLang="en-US" sz="2800" dirty="0" smtClean="0">
                <a:latin typeface="+mj-lt"/>
                <a:cs typeface="Times New Roman" pitchFamily="18" charset="0"/>
              </a:rPr>
              <a:t>Students are actively involved in the learning process, and they learn in the context in which knowledge is to be used. </a:t>
            </a: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spcAft>
                <a:spcPts val="0"/>
              </a:spcAft>
              <a:defRPr/>
            </a:pPr>
            <a:r>
              <a:rPr lang="en-US" sz="3200" dirty="0" smtClean="0"/>
              <a:t>What does the research say in regards to students?   </a:t>
            </a:r>
          </a:p>
        </p:txBody>
      </p:sp>
      <p:sp>
        <p:nvSpPr>
          <p:cNvPr id="3" name="Content Placeholder 2"/>
          <p:cNvSpPr>
            <a:spLocks noGrp="1"/>
          </p:cNvSpPr>
          <p:nvPr>
            <p:ph idx="1"/>
          </p:nvPr>
        </p:nvSpPr>
        <p:spPr/>
        <p:txBody>
          <a:bodyPr rtlCol="0">
            <a:normAutofit/>
          </a:bodyPr>
          <a:lstStyle/>
          <a:p>
            <a:pPr eaLnBrk="1" fontAlgn="auto" hangingPunct="1">
              <a:spcAft>
                <a:spcPts val="0"/>
              </a:spcAft>
              <a:buFont typeface="Arial" pitchFamily="34" charset="0"/>
              <a:buChar char="•"/>
              <a:defRPr/>
            </a:pPr>
            <a:r>
              <a:rPr lang="en-US" sz="2400" dirty="0" smtClean="0">
                <a:latin typeface="+mj-lt"/>
                <a:cs typeface="Times New Roman" pitchFamily="18" charset="0"/>
              </a:rPr>
              <a:t>Increased attendance</a:t>
            </a:r>
          </a:p>
          <a:p>
            <a:pPr eaLnBrk="1" fontAlgn="auto" hangingPunct="1">
              <a:spcAft>
                <a:spcPts val="0"/>
              </a:spcAft>
              <a:buFont typeface="Arial" pitchFamily="34" charset="0"/>
              <a:buChar char="•"/>
              <a:defRPr/>
            </a:pPr>
            <a:r>
              <a:rPr lang="en-US" sz="2400" dirty="0" smtClean="0">
                <a:latin typeface="+mj-lt"/>
                <a:cs typeface="Times New Roman" pitchFamily="18" charset="0"/>
              </a:rPr>
              <a:t>Growth and self-reliance</a:t>
            </a:r>
          </a:p>
          <a:p>
            <a:pPr eaLnBrk="1" fontAlgn="auto" hangingPunct="1">
              <a:spcAft>
                <a:spcPts val="0"/>
              </a:spcAft>
              <a:buFont typeface="Arial" pitchFamily="34" charset="0"/>
              <a:buChar char="•"/>
              <a:defRPr/>
            </a:pPr>
            <a:r>
              <a:rPr lang="en-US" sz="2400" dirty="0" smtClean="0">
                <a:latin typeface="+mj-lt"/>
                <a:cs typeface="Times New Roman" pitchFamily="18" charset="0"/>
              </a:rPr>
              <a:t>Improved attitude toward learning (Thomas, 2000)</a:t>
            </a:r>
          </a:p>
          <a:p>
            <a:pPr eaLnBrk="1" fontAlgn="auto" hangingPunct="1">
              <a:spcAft>
                <a:spcPts val="0"/>
              </a:spcAft>
              <a:buFont typeface="Arial" pitchFamily="34" charset="0"/>
              <a:buChar char="•"/>
              <a:defRPr/>
            </a:pPr>
            <a:r>
              <a:rPr lang="en-US" sz="2400" dirty="0" smtClean="0">
                <a:latin typeface="+mj-lt"/>
                <a:cs typeface="Times New Roman" pitchFamily="18" charset="0"/>
              </a:rPr>
              <a:t>Academic gains equal to or better than other models (Boaler, </a:t>
            </a:r>
            <a:r>
              <a:rPr lang="en-US" sz="2400" i="1" dirty="0" smtClean="0">
                <a:latin typeface="+mj-lt"/>
                <a:cs typeface="Times New Roman" pitchFamily="18" charset="0"/>
              </a:rPr>
              <a:t>Education Week </a:t>
            </a:r>
            <a:r>
              <a:rPr lang="en-US" sz="2400" dirty="0" smtClean="0">
                <a:latin typeface="+mj-lt"/>
                <a:cs typeface="Times New Roman" pitchFamily="18" charset="0"/>
              </a:rPr>
              <a:t>2004)</a:t>
            </a:r>
          </a:p>
          <a:p>
            <a:pPr eaLnBrk="1" fontAlgn="auto" hangingPunct="1">
              <a:spcAft>
                <a:spcPts val="0"/>
              </a:spcAft>
              <a:buFont typeface="Arial" pitchFamily="34" charset="0"/>
              <a:buChar char="•"/>
              <a:defRPr/>
            </a:pPr>
            <a:r>
              <a:rPr lang="en-US" sz="2400" dirty="0" smtClean="0">
                <a:latin typeface="+mj-lt"/>
                <a:cs typeface="Times New Roman" pitchFamily="18" charset="0"/>
              </a:rPr>
              <a:t>Opportunities to develop complex skills (SRI, 2000)</a:t>
            </a:r>
          </a:p>
          <a:p>
            <a:pPr eaLnBrk="1" fontAlgn="auto" hangingPunct="1">
              <a:spcAft>
                <a:spcPts val="0"/>
              </a:spcAft>
              <a:buFont typeface="Arial" pitchFamily="34" charset="0"/>
              <a:buChar char="•"/>
              <a:defRPr/>
            </a:pPr>
            <a:r>
              <a:rPr lang="en-US" sz="2400" dirty="0" smtClean="0">
                <a:latin typeface="+mj-lt"/>
                <a:cs typeface="Times New Roman" pitchFamily="18" charset="0"/>
              </a:rPr>
              <a:t>Access to a broader range of learning opportunities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Grp="1" noChangeArrowheads="1"/>
          </p:cNvSpPr>
          <p:nvPr>
            <p:ph type="title"/>
          </p:nvPr>
        </p:nvSpPr>
        <p:spPr/>
        <p:txBody>
          <a:bodyPr>
            <a:noAutofit/>
          </a:bodyPr>
          <a:lstStyle/>
          <a:p>
            <a:pPr eaLnBrk="1" hangingPunct="1"/>
            <a:r>
              <a:rPr lang="en-US" altLang="en-US" sz="3200" dirty="0" smtClean="0">
                <a:cs typeface="Times New Roman" pitchFamily="18" charset="0"/>
              </a:rPr>
              <a:t>PBL addresses student needs by taking learning theory into account with PBL: </a:t>
            </a:r>
          </a:p>
        </p:txBody>
      </p:sp>
      <p:sp>
        <p:nvSpPr>
          <p:cNvPr id="26627" name="Rectangle 1027"/>
          <p:cNvSpPr>
            <a:spLocks noGrp="1" noChangeArrowheads="1"/>
          </p:cNvSpPr>
          <p:nvPr>
            <p:ph idx="1"/>
          </p:nvPr>
        </p:nvSpPr>
        <p:spPr>
          <a:xfrm>
            <a:off x="457200" y="2057400"/>
            <a:ext cx="8229600" cy="4525963"/>
          </a:xfrm>
        </p:spPr>
        <p:txBody>
          <a:bodyPr>
            <a:normAutofit fontScale="92500" lnSpcReduction="10000"/>
          </a:bodyPr>
          <a:lstStyle/>
          <a:p>
            <a:r>
              <a:rPr lang="en-US" altLang="en-US" dirty="0" smtClean="0">
                <a:cs typeface="Times New Roman" pitchFamily="18" charset="0"/>
              </a:rPr>
              <a:t>Students are empowered with the responsibility of managing a largely self-directed learning process so that they are better equipped to take on the responsibilities of mature professional life.</a:t>
            </a:r>
          </a:p>
          <a:p>
            <a:pPr>
              <a:buNone/>
            </a:pPr>
            <a:endParaRPr lang="en-US" altLang="en-US" dirty="0" smtClean="0">
              <a:cs typeface="Times New Roman" pitchFamily="18" charset="0"/>
            </a:endParaRPr>
          </a:p>
          <a:p>
            <a:r>
              <a:rPr lang="en-US" altLang="en-US" dirty="0" smtClean="0">
                <a:cs typeface="Times New Roman" pitchFamily="18" charset="0"/>
              </a:rPr>
              <a:t>Students are encouraged to develop the skill of transferring knowledge into new domains, a skill that students can carry with them throughout their lifetimes. </a:t>
            </a:r>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Teacher as coach…</a:t>
            </a:r>
          </a:p>
        </p:txBody>
      </p:sp>
      <p:sp>
        <p:nvSpPr>
          <p:cNvPr id="27651" name="Rectangle 3"/>
          <p:cNvSpPr>
            <a:spLocks noGrp="1" noChangeArrowheads="1"/>
          </p:cNvSpPr>
          <p:nvPr>
            <p:ph idx="1"/>
          </p:nvPr>
        </p:nvSpPr>
        <p:spPr/>
        <p:txBody>
          <a:bodyPr>
            <a:normAutofit fontScale="92500" lnSpcReduction="20000"/>
          </a:bodyPr>
          <a:lstStyle/>
          <a:p>
            <a:pPr eaLnBrk="1" hangingPunct="1">
              <a:buFont typeface="Wingdings" pitchFamily="2" charset="2"/>
              <a:buNone/>
            </a:pPr>
            <a:r>
              <a:rPr lang="en-US" altLang="en-US" dirty="0" smtClean="0">
                <a:latin typeface="+mj-lt"/>
                <a:cs typeface="Times New Roman" pitchFamily="18" charset="0"/>
              </a:rPr>
              <a:t>Models/coaches/fades in:</a:t>
            </a:r>
          </a:p>
          <a:p>
            <a:pPr eaLnBrk="1" hangingPunct="1"/>
            <a:r>
              <a:rPr lang="en-US" altLang="en-US" dirty="0" smtClean="0">
                <a:latin typeface="+mj-lt"/>
                <a:cs typeface="Times New Roman" pitchFamily="18" charset="0"/>
              </a:rPr>
              <a:t>Asking about thinking </a:t>
            </a:r>
          </a:p>
          <a:p>
            <a:pPr eaLnBrk="1" hangingPunct="1"/>
            <a:r>
              <a:rPr lang="en-US" altLang="en-US" dirty="0" smtClean="0">
                <a:latin typeface="+mj-lt"/>
                <a:cs typeface="Times New Roman" pitchFamily="18" charset="0"/>
              </a:rPr>
              <a:t>Monitoring learning </a:t>
            </a:r>
          </a:p>
          <a:p>
            <a:pPr eaLnBrk="1" hangingPunct="1"/>
            <a:r>
              <a:rPr lang="en-US" altLang="en-US" dirty="0" smtClean="0">
                <a:latin typeface="+mj-lt"/>
                <a:cs typeface="Times New Roman" pitchFamily="18" charset="0"/>
              </a:rPr>
              <a:t>Probing/ challenging students' thinking </a:t>
            </a:r>
          </a:p>
          <a:p>
            <a:pPr eaLnBrk="1" hangingPunct="1"/>
            <a:r>
              <a:rPr lang="en-US" altLang="en-US" dirty="0" smtClean="0">
                <a:latin typeface="+mj-lt"/>
                <a:cs typeface="Times New Roman" pitchFamily="18" charset="0"/>
              </a:rPr>
              <a:t>Keeping students involved </a:t>
            </a:r>
          </a:p>
          <a:p>
            <a:pPr eaLnBrk="1" hangingPunct="1"/>
            <a:r>
              <a:rPr lang="en-US" altLang="en-US" dirty="0" smtClean="0">
                <a:latin typeface="+mj-lt"/>
                <a:cs typeface="Times New Roman" pitchFamily="18" charset="0"/>
              </a:rPr>
              <a:t>Monitoring/ adjusting levels of challenge </a:t>
            </a:r>
          </a:p>
          <a:p>
            <a:pPr eaLnBrk="1" hangingPunct="1"/>
            <a:r>
              <a:rPr lang="en-US" altLang="en-US" dirty="0" smtClean="0">
                <a:latin typeface="+mj-lt"/>
                <a:cs typeface="Times New Roman" pitchFamily="18" charset="0"/>
              </a:rPr>
              <a:t>Managing group dynamics </a:t>
            </a:r>
          </a:p>
          <a:p>
            <a:pPr eaLnBrk="1" hangingPunct="1"/>
            <a:r>
              <a:rPr lang="en-US" altLang="en-US" dirty="0" smtClean="0">
                <a:latin typeface="+mj-lt"/>
                <a:cs typeface="Times New Roman" pitchFamily="18" charset="0"/>
              </a:rPr>
              <a:t>Keeping process moving </a:t>
            </a:r>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Student as active problem-solver  </a:t>
            </a:r>
          </a:p>
        </p:txBody>
      </p:sp>
      <p:sp>
        <p:nvSpPr>
          <p:cNvPr id="28675" name="Rectangle 3"/>
          <p:cNvSpPr>
            <a:spLocks noGrp="1" noChangeArrowheads="1"/>
          </p:cNvSpPr>
          <p:nvPr>
            <p:ph idx="1"/>
          </p:nvPr>
        </p:nvSpPr>
        <p:spPr/>
        <p:txBody>
          <a:bodyPr>
            <a:normAutofit/>
          </a:bodyPr>
          <a:lstStyle/>
          <a:p>
            <a:pPr eaLnBrk="1" hangingPunct="1"/>
            <a:r>
              <a:rPr lang="en-US" altLang="en-US" sz="2800" dirty="0" smtClean="0">
                <a:latin typeface="+mj-lt"/>
                <a:cs typeface="Times New Roman" pitchFamily="18" charset="0"/>
              </a:rPr>
              <a:t>Active participant </a:t>
            </a:r>
          </a:p>
          <a:p>
            <a:pPr eaLnBrk="1" hangingPunct="1"/>
            <a:r>
              <a:rPr lang="en-US" altLang="en-US" sz="2800" dirty="0" smtClean="0">
                <a:latin typeface="+mj-lt"/>
                <a:cs typeface="Times New Roman" pitchFamily="18" charset="0"/>
              </a:rPr>
              <a:t>Engaged </a:t>
            </a:r>
          </a:p>
          <a:p>
            <a:pPr eaLnBrk="1" hangingPunct="1"/>
            <a:r>
              <a:rPr lang="en-US" altLang="en-US" sz="2800" dirty="0" smtClean="0">
                <a:latin typeface="+mj-lt"/>
                <a:cs typeface="Times New Roman" pitchFamily="18" charset="0"/>
              </a:rPr>
              <a:t>Constructing meaning </a:t>
            </a:r>
          </a:p>
        </p:txBody>
      </p: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What are the benefits of PBL? </a:t>
            </a:r>
          </a:p>
        </p:txBody>
      </p:sp>
      <p:sp>
        <p:nvSpPr>
          <p:cNvPr id="39939" name="Rectangle 3"/>
          <p:cNvSpPr>
            <a:spLocks noGrp="1" noChangeArrowheads="1"/>
          </p:cNvSpPr>
          <p:nvPr>
            <p:ph idx="1"/>
          </p:nvPr>
        </p:nvSpPr>
        <p:spPr/>
        <p:txBody>
          <a:bodyPr>
            <a:normAutofit/>
          </a:bodyPr>
          <a:lstStyle/>
          <a:p>
            <a:pPr eaLnBrk="1" hangingPunct="1"/>
            <a:r>
              <a:rPr lang="en-US" altLang="en-US" sz="2800" dirty="0" smtClean="0">
                <a:latin typeface="+mj-lt"/>
                <a:cs typeface="Times New Roman" pitchFamily="18" charset="0"/>
              </a:rPr>
              <a:t>Motivation</a:t>
            </a:r>
            <a:r>
              <a:rPr lang="en-US" altLang="en-US" sz="2800" b="1" dirty="0" smtClean="0">
                <a:latin typeface="+mj-lt"/>
                <a:cs typeface="Times New Roman" pitchFamily="18" charset="0"/>
              </a:rPr>
              <a:t>:  </a:t>
            </a:r>
            <a:r>
              <a:rPr lang="en-US" altLang="en-US" sz="2800" dirty="0" smtClean="0">
                <a:latin typeface="+mj-lt"/>
                <a:cs typeface="Times New Roman" pitchFamily="18" charset="0"/>
              </a:rPr>
              <a:t>PBL makes students more engaged in learning because they are hard wired to respond to dissonance and because they feel they are empowered to have an impact on the outcome of the investigation. </a:t>
            </a:r>
          </a:p>
        </p:txBody>
      </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r>
              <a:rPr lang="en-US" altLang="en-US" sz="3200" dirty="0" smtClean="0">
                <a:cs typeface="Times New Roman" pitchFamily="18" charset="0"/>
              </a:rPr>
              <a:t>What are the benefits of PBL? </a:t>
            </a:r>
          </a:p>
        </p:txBody>
      </p:sp>
      <p:sp>
        <p:nvSpPr>
          <p:cNvPr id="40963" name="Rectangle 3"/>
          <p:cNvSpPr>
            <a:spLocks noGrp="1" noChangeArrowheads="1"/>
          </p:cNvSpPr>
          <p:nvPr>
            <p:ph idx="1"/>
          </p:nvPr>
        </p:nvSpPr>
        <p:spPr/>
        <p:txBody>
          <a:bodyPr>
            <a:normAutofit/>
          </a:bodyPr>
          <a:lstStyle/>
          <a:p>
            <a:pPr eaLnBrk="1" hangingPunct="1"/>
            <a:r>
              <a:rPr lang="en-US" altLang="en-US" sz="2800" dirty="0" smtClean="0">
                <a:latin typeface="+mj-lt"/>
                <a:cs typeface="Times New Roman" pitchFamily="18" charset="0"/>
              </a:rPr>
              <a:t>Motivation</a:t>
            </a:r>
          </a:p>
          <a:p>
            <a:pPr eaLnBrk="1" hangingPunct="1"/>
            <a:r>
              <a:rPr lang="en-US" altLang="en-US" sz="2800" dirty="0" smtClean="0">
                <a:latin typeface="+mj-lt"/>
                <a:cs typeface="Times New Roman" pitchFamily="18" charset="0"/>
              </a:rPr>
              <a:t>Relevance And Context:  PBL offers students an obvious answer to the questions, "Why do we need to learn this information?" and "What does what I am doing in school have to do with anything in the real world?" </a:t>
            </a:r>
          </a:p>
        </p:txBody>
      </p:sp>
    </p:spTree>
  </p:cSld>
  <p:clrMapOvr>
    <a:masterClrMapping/>
  </p:clrMapOvr>
  <p:transition>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What are the benefits of PBL? </a:t>
            </a:r>
          </a:p>
        </p:txBody>
      </p:sp>
      <p:sp>
        <p:nvSpPr>
          <p:cNvPr id="41987" name="Rectangle 3"/>
          <p:cNvSpPr>
            <a:spLocks noGrp="1" noChangeArrowheads="1"/>
          </p:cNvSpPr>
          <p:nvPr>
            <p:ph idx="1"/>
          </p:nvPr>
        </p:nvSpPr>
        <p:spPr/>
        <p:txBody>
          <a:bodyPr>
            <a:normAutofit lnSpcReduction="10000"/>
          </a:bodyPr>
          <a:lstStyle/>
          <a:p>
            <a:pPr eaLnBrk="1" hangingPunct="1"/>
            <a:r>
              <a:rPr lang="en-US" altLang="en-US" sz="2800" dirty="0" smtClean="0">
                <a:latin typeface="+mj-lt"/>
                <a:cs typeface="Times New Roman" pitchFamily="18" charset="0"/>
              </a:rPr>
              <a:t>Motivation</a:t>
            </a:r>
          </a:p>
          <a:p>
            <a:pPr eaLnBrk="1" hangingPunct="1"/>
            <a:r>
              <a:rPr lang="en-US" altLang="en-US" sz="2800" dirty="0" smtClean="0">
                <a:latin typeface="+mj-lt"/>
                <a:cs typeface="Times New Roman" pitchFamily="18" charset="0"/>
              </a:rPr>
              <a:t>Relevance And Context</a:t>
            </a:r>
          </a:p>
          <a:p>
            <a:pPr eaLnBrk="1" hangingPunct="1"/>
            <a:r>
              <a:rPr lang="en-US" altLang="en-US" sz="2800" dirty="0" smtClean="0">
                <a:latin typeface="+mj-lt"/>
                <a:cs typeface="Times New Roman" pitchFamily="18" charset="0"/>
              </a:rPr>
              <a:t>Higher-Order Thinking:  the ill-structured problem scenario calls forth critical and creative thinking by suspending the guessing game of, "What's the right answer the teacher wants me to find?"  Starting the thinking at Adaptation Level is important. (See Rigor and Relevance Framework.)</a:t>
            </a:r>
          </a:p>
        </p:txBody>
      </p:sp>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What are the benefits of PBL? </a:t>
            </a:r>
          </a:p>
        </p:txBody>
      </p:sp>
      <p:sp>
        <p:nvSpPr>
          <p:cNvPr id="43011" name="Rectangle 3"/>
          <p:cNvSpPr>
            <a:spLocks noGrp="1" noChangeArrowheads="1"/>
          </p:cNvSpPr>
          <p:nvPr>
            <p:ph idx="1"/>
          </p:nvPr>
        </p:nvSpPr>
        <p:spPr/>
        <p:txBody>
          <a:bodyPr>
            <a:normAutofit fontScale="85000" lnSpcReduction="20000"/>
          </a:bodyPr>
          <a:lstStyle/>
          <a:p>
            <a:pPr eaLnBrk="1" hangingPunct="1"/>
            <a:r>
              <a:rPr lang="en-US" altLang="en-US" dirty="0" smtClean="0">
                <a:latin typeface="+mj-lt"/>
                <a:cs typeface="Times New Roman" pitchFamily="18" charset="0"/>
              </a:rPr>
              <a:t>Motivation</a:t>
            </a:r>
          </a:p>
          <a:p>
            <a:pPr eaLnBrk="1" hangingPunct="1"/>
            <a:r>
              <a:rPr lang="en-US" altLang="en-US" dirty="0" smtClean="0">
                <a:latin typeface="+mj-lt"/>
                <a:cs typeface="Times New Roman" pitchFamily="18" charset="0"/>
              </a:rPr>
              <a:t>Relevance And Context</a:t>
            </a:r>
          </a:p>
          <a:p>
            <a:pPr eaLnBrk="1" hangingPunct="1"/>
            <a:r>
              <a:rPr lang="en-US" altLang="en-US" dirty="0" smtClean="0">
                <a:latin typeface="+mj-lt"/>
                <a:cs typeface="Times New Roman" pitchFamily="18" charset="0"/>
              </a:rPr>
              <a:t>Higher-Order Thinking</a:t>
            </a:r>
          </a:p>
          <a:p>
            <a:pPr eaLnBrk="1" hangingPunct="1"/>
            <a:r>
              <a:rPr lang="en-US" altLang="en-US" dirty="0" smtClean="0">
                <a:latin typeface="+mj-lt"/>
                <a:cs typeface="Times New Roman" pitchFamily="18" charset="0"/>
              </a:rPr>
              <a:t>Learning How To Learn:  PBL promotes student </a:t>
            </a:r>
            <a:r>
              <a:rPr lang="en-US" altLang="en-US" dirty="0" err="1" smtClean="0">
                <a:latin typeface="+mj-lt"/>
                <a:cs typeface="Times New Roman" pitchFamily="18" charset="0"/>
              </a:rPr>
              <a:t>metacognition</a:t>
            </a:r>
            <a:r>
              <a:rPr lang="en-US" altLang="en-US" dirty="0" smtClean="0">
                <a:latin typeface="+mj-lt"/>
                <a:cs typeface="Times New Roman" pitchFamily="18" charset="0"/>
              </a:rPr>
              <a:t> and self-regulated learning by asking students to generate their own strategies for problem definition, information gathering, data-analysis, and hypothesis-building and testing, comparing these strategies against and sharing them with other students' and mentors' strategies. </a:t>
            </a:r>
          </a:p>
        </p:txBody>
      </p:sp>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What are the benefits of PBL? </a:t>
            </a:r>
          </a:p>
        </p:txBody>
      </p:sp>
      <p:sp>
        <p:nvSpPr>
          <p:cNvPr id="44035" name="Rectangle 3"/>
          <p:cNvSpPr>
            <a:spLocks noGrp="1" noChangeArrowheads="1"/>
          </p:cNvSpPr>
          <p:nvPr>
            <p:ph idx="1"/>
          </p:nvPr>
        </p:nvSpPr>
        <p:spPr>
          <a:xfrm>
            <a:off x="796925" y="1524000"/>
            <a:ext cx="8347075" cy="4648200"/>
          </a:xfrm>
        </p:spPr>
        <p:txBody>
          <a:bodyPr>
            <a:normAutofit fontScale="85000" lnSpcReduction="20000"/>
          </a:bodyPr>
          <a:lstStyle/>
          <a:p>
            <a:pPr eaLnBrk="1" hangingPunct="1"/>
            <a:r>
              <a:rPr lang="en-US" altLang="en-US" dirty="0" smtClean="0">
                <a:latin typeface="+mj-lt"/>
                <a:cs typeface="Times New Roman" pitchFamily="18" charset="0"/>
              </a:rPr>
              <a:t>Motivation</a:t>
            </a:r>
          </a:p>
          <a:p>
            <a:pPr eaLnBrk="1" hangingPunct="1"/>
            <a:r>
              <a:rPr lang="en-US" altLang="en-US" dirty="0" smtClean="0">
                <a:latin typeface="+mj-lt"/>
                <a:cs typeface="Times New Roman" pitchFamily="18" charset="0"/>
              </a:rPr>
              <a:t>Relevance And Context</a:t>
            </a:r>
          </a:p>
          <a:p>
            <a:pPr eaLnBrk="1" hangingPunct="1"/>
            <a:r>
              <a:rPr lang="en-US" altLang="en-US" dirty="0" smtClean="0">
                <a:latin typeface="+mj-lt"/>
                <a:cs typeface="Times New Roman" pitchFamily="18" charset="0"/>
              </a:rPr>
              <a:t>Higher-Order Thinking</a:t>
            </a:r>
          </a:p>
          <a:p>
            <a:pPr eaLnBrk="1" hangingPunct="1"/>
            <a:r>
              <a:rPr lang="en-US" altLang="en-US" dirty="0" smtClean="0">
                <a:latin typeface="+mj-lt"/>
                <a:cs typeface="Times New Roman" pitchFamily="18" charset="0"/>
              </a:rPr>
              <a:t>Learning How To Learn</a:t>
            </a:r>
          </a:p>
          <a:p>
            <a:pPr eaLnBrk="1" hangingPunct="1"/>
            <a:r>
              <a:rPr lang="en-US" altLang="en-US" dirty="0" smtClean="0">
                <a:latin typeface="+mj-lt"/>
                <a:cs typeface="Times New Roman" pitchFamily="18" charset="0"/>
              </a:rPr>
              <a:t>Authenticity:  PBL engages students in learning information in ways that are similar to the ways in which it will be recalled and employed in future situations and assesses learning in ways which demonstrate understanding and not mere acquisition. (</a:t>
            </a:r>
            <a:r>
              <a:rPr lang="en-US" altLang="en-US" dirty="0" err="1" smtClean="0">
                <a:latin typeface="+mj-lt"/>
                <a:cs typeface="Times New Roman" pitchFamily="18" charset="0"/>
              </a:rPr>
              <a:t>Gick</a:t>
            </a:r>
            <a:r>
              <a:rPr lang="en-US" altLang="en-US" dirty="0" smtClean="0">
                <a:latin typeface="+mj-lt"/>
                <a:cs typeface="Times New Roman" pitchFamily="18" charset="0"/>
              </a:rPr>
              <a:t> and </a:t>
            </a:r>
            <a:r>
              <a:rPr lang="en-US" altLang="en-US" dirty="0" err="1" smtClean="0">
                <a:latin typeface="+mj-lt"/>
                <a:cs typeface="Times New Roman" pitchFamily="18" charset="0"/>
              </a:rPr>
              <a:t>Holyoak</a:t>
            </a:r>
            <a:r>
              <a:rPr lang="en-US" altLang="en-US" dirty="0" smtClean="0">
                <a:latin typeface="+mj-lt"/>
                <a:cs typeface="Times New Roman" pitchFamily="18" charset="0"/>
              </a:rPr>
              <a:t>, 1983). </a:t>
            </a:r>
          </a:p>
        </p:txBody>
      </p:sp>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and PBL</a:t>
            </a:r>
            <a:endParaRPr lang="en-US" dirty="0"/>
          </a:p>
        </p:txBody>
      </p:sp>
      <p:sp>
        <p:nvSpPr>
          <p:cNvPr id="3" name="Content Placeholder 2"/>
          <p:cNvSpPr>
            <a:spLocks noGrp="1"/>
          </p:cNvSpPr>
          <p:nvPr>
            <p:ph idx="1"/>
          </p:nvPr>
        </p:nvSpPr>
        <p:spPr/>
        <p:txBody>
          <a:bodyPr>
            <a:normAutofit/>
          </a:bodyPr>
          <a:lstStyle/>
          <a:p>
            <a:r>
              <a:rPr lang="en-US" sz="2400" dirty="0" smtClean="0">
                <a:latin typeface="+mj-lt"/>
              </a:rPr>
              <a:t>Web 2.0</a:t>
            </a:r>
            <a:endParaRPr lang="en-US" sz="2400" dirty="0" smtClean="0">
              <a:latin typeface="+mj-lt"/>
              <a:hlinkClick r:id="rId3"/>
            </a:endParaRPr>
          </a:p>
          <a:p>
            <a:pPr>
              <a:buNone/>
            </a:pPr>
            <a:r>
              <a:rPr lang="en-US" sz="2400" dirty="0" smtClean="0">
                <a:hlinkClick r:id="rId3"/>
              </a:rPr>
              <a:t> http://pbl4teachers.wikispaces.com/Web+2.0+Resources</a:t>
            </a:r>
            <a:endParaRPr lang="en-US" sz="2400" dirty="0" smtClean="0"/>
          </a:p>
          <a:p>
            <a:r>
              <a:rPr lang="en-US" sz="2400" dirty="0" smtClean="0"/>
              <a:t>E-Portfolios </a:t>
            </a:r>
          </a:p>
          <a:p>
            <a:pPr>
              <a:buNone/>
            </a:pPr>
            <a:r>
              <a:rPr lang="en-US" sz="2400" dirty="0" smtClean="0"/>
              <a:t> </a:t>
            </a:r>
            <a:r>
              <a:rPr lang="en-US" sz="2400" dirty="0" smtClean="0">
                <a:hlinkClick r:id="rId4"/>
              </a:rPr>
              <a:t>http://pbl4teachers.wikispaces.com/E-Portfolios</a:t>
            </a:r>
            <a:r>
              <a:rPr lang="en-US" sz="2400" dirty="0" smtClean="0"/>
              <a:t> </a:t>
            </a:r>
          </a:p>
          <a:p>
            <a:pPr>
              <a:buNone/>
            </a:pPr>
            <a:endParaRPr lang="en-US" sz="2400" smtClean="0"/>
          </a:p>
          <a:p>
            <a:pPr>
              <a:buNone/>
            </a:pPr>
            <a:endParaRPr lang="en-US" sz="24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ChangeArrowheads="1"/>
          </p:cNvSpPr>
          <p:nvPr/>
        </p:nvSpPr>
        <p:spPr bwMode="auto">
          <a:xfrm>
            <a:off x="0" y="762000"/>
            <a:ext cx="9144000" cy="4032250"/>
          </a:xfrm>
          <a:prstGeom prst="rect">
            <a:avLst/>
          </a:prstGeom>
          <a:noFill/>
          <a:ln w="9525">
            <a:noFill/>
            <a:miter lim="800000"/>
            <a:headEnd/>
            <a:tailEnd/>
          </a:ln>
        </p:spPr>
        <p:txBody>
          <a:bodyPr>
            <a:spAutoFit/>
          </a:bodyPr>
          <a:lstStyle/>
          <a:p>
            <a:pPr algn="ctr">
              <a:buFont typeface="Wingdings" pitchFamily="2" charset="2"/>
              <a:buNone/>
            </a:pPr>
            <a:r>
              <a:rPr lang="en-US" sz="2800" dirty="0">
                <a:latin typeface="+mj-lt"/>
              </a:rPr>
              <a:t>Ms, McIntyre  introduced a “project” to her students. She plopped a packet of papers on each student’s desk and explained that each student would create a poster about water-borne bacterium and how it can be harmful to humans. The packet included </a:t>
            </a:r>
          </a:p>
          <a:p>
            <a:pPr algn="ctr">
              <a:buFont typeface="Wingdings" pitchFamily="2" charset="2"/>
              <a:buNone/>
            </a:pPr>
            <a:r>
              <a:rPr lang="en-US" sz="2800" dirty="0">
                <a:latin typeface="+mj-lt"/>
              </a:rPr>
              <a:t>assignment sheets with  due dates and grading policy, a guide for  designing the poster, and a list of websites and books to use. </a:t>
            </a:r>
          </a:p>
        </p:txBody>
      </p:sp>
      <p:sp>
        <p:nvSpPr>
          <p:cNvPr id="6" name="Title 5"/>
          <p:cNvSpPr>
            <a:spLocks noGrp="1"/>
          </p:cNvSpPr>
          <p:nvPr>
            <p:ph type="title"/>
          </p:nvPr>
        </p:nvSpPr>
        <p:spPr/>
        <p:txBody>
          <a:bodyPr/>
          <a:lstStyle/>
          <a:p>
            <a:pPr fontAlgn="auto">
              <a:spcAft>
                <a:spcPts val="0"/>
              </a:spcAft>
              <a:defRPr/>
            </a:pP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spcAft>
                <a:spcPts val="0"/>
              </a:spcAft>
              <a:defRPr/>
            </a:pPr>
            <a:r>
              <a:rPr lang="en-US" sz="3200" dirty="0" smtClean="0"/>
              <a:t>What does the research say in regards to teachers?  </a:t>
            </a:r>
          </a:p>
        </p:txBody>
      </p:sp>
      <p:sp>
        <p:nvSpPr>
          <p:cNvPr id="16387" name="Content Placeholder 2"/>
          <p:cNvSpPr>
            <a:spLocks noGrp="1"/>
          </p:cNvSpPr>
          <p:nvPr>
            <p:ph idx="1"/>
          </p:nvPr>
        </p:nvSpPr>
        <p:spPr/>
        <p:txBody>
          <a:bodyPr>
            <a:normAutofit/>
          </a:bodyPr>
          <a:lstStyle/>
          <a:p>
            <a:pPr eaLnBrk="1" hangingPunct="1">
              <a:buNone/>
            </a:pPr>
            <a:endParaRPr lang="en-US" sz="2800" dirty="0" smtClean="0">
              <a:latin typeface="+mj-lt"/>
            </a:endParaRPr>
          </a:p>
          <a:p>
            <a:pPr eaLnBrk="1" hangingPunct="1"/>
            <a:r>
              <a:rPr lang="en-US" sz="2800" dirty="0" smtClean="0">
                <a:latin typeface="+mj-lt"/>
              </a:rPr>
              <a:t>Increased collaboration among colleagues</a:t>
            </a:r>
          </a:p>
          <a:p>
            <a:pPr eaLnBrk="1" hangingPunct="1"/>
            <a:r>
              <a:rPr lang="en-US" sz="2800" dirty="0" smtClean="0">
                <a:latin typeface="+mj-lt"/>
              </a:rPr>
              <a:t>Opportunities to build better relationships with students (Thomas, 2000)</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p:txBody>
          <a:bodyPr>
            <a:normAutofit fontScale="97500"/>
          </a:bodyPr>
          <a:lstStyle/>
          <a:p>
            <a:pPr marL="365760" indent="-256032" algn="ctr" fontAlgn="auto">
              <a:spcAft>
                <a:spcPts val="0"/>
              </a:spcAft>
              <a:buFont typeface="Wingdings 3"/>
              <a:buNone/>
              <a:defRPr/>
            </a:pPr>
            <a:r>
              <a:rPr lang="en-US" dirty="0" smtClean="0">
                <a:latin typeface="+mj-lt"/>
              </a:rPr>
              <a:t>Giving students a project, that is hands-on, with step by step instructions, designed and guided by the teacher that results in a student produced product.  This process is missing student voice and choice, and may not be relevant to a student</a:t>
            </a:r>
            <a:endParaRPr lang="en-US" dirty="0">
              <a:latin typeface="+mj-lt"/>
            </a:endParaRPr>
          </a:p>
        </p:txBody>
      </p:sp>
      <p:sp>
        <p:nvSpPr>
          <p:cNvPr id="39939" name="Rectangle 4"/>
          <p:cNvSpPr>
            <a:spLocks noChangeArrowheads="1"/>
          </p:cNvSpPr>
          <p:nvPr/>
        </p:nvSpPr>
        <p:spPr bwMode="auto">
          <a:xfrm>
            <a:off x="1143000" y="528638"/>
            <a:ext cx="3295650" cy="584200"/>
          </a:xfrm>
          <a:prstGeom prst="rect">
            <a:avLst/>
          </a:prstGeom>
          <a:noFill/>
          <a:ln w="9525">
            <a:noFill/>
            <a:miter lim="800000"/>
            <a:headEnd/>
            <a:tailEnd/>
          </a:ln>
        </p:spPr>
        <p:txBody>
          <a:bodyPr>
            <a:spAutoFit/>
          </a:bodyPr>
          <a:lstStyle/>
          <a:p>
            <a:r>
              <a:rPr lang="en-US" sz="3200" dirty="0">
                <a:solidFill>
                  <a:srgbClr val="000000"/>
                </a:solidFill>
                <a:latin typeface="+mj-lt"/>
              </a:rPr>
              <a:t>PBL is not… </a:t>
            </a:r>
            <a:endParaRPr lang="en-US" dirty="0">
              <a:latin typeface="+mj-lt"/>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Redesign this Project</a:t>
            </a:r>
            <a:endParaRPr lang="en-US" dirty="0"/>
          </a:p>
        </p:txBody>
      </p:sp>
      <p:sp>
        <p:nvSpPr>
          <p:cNvPr id="40962" name="Content Placeholder 2"/>
          <p:cNvSpPr>
            <a:spLocks noGrp="1"/>
          </p:cNvSpPr>
          <p:nvPr>
            <p:ph idx="1"/>
          </p:nvPr>
        </p:nvSpPr>
        <p:spPr/>
        <p:txBody>
          <a:bodyPr/>
          <a:lstStyle/>
          <a:p>
            <a:pPr algn="ctr">
              <a:buFont typeface="Wingdings" pitchFamily="2" charset="2"/>
              <a:buNone/>
            </a:pPr>
            <a:r>
              <a:rPr lang="en-US" sz="2800" dirty="0" smtClean="0"/>
              <a:t>Ms, McIntyre  introduced a “project” to her students. She plopped a packet of papers on each student’s desk and explained that each student would create a poster about water-borne bacterium and how it can be harmful to humans. The packet included assignment sheets with  due dates and grading policy, a guide for designing the poster, and a list of websites and books to use. </a:t>
            </a:r>
          </a:p>
          <a:p>
            <a:endParaRPr lang="en-US" sz="2800"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a PBL Lesson</a:t>
            </a:r>
            <a:endParaRPr lang="en-US" dirty="0"/>
          </a:p>
        </p:txBody>
      </p:sp>
      <p:sp>
        <p:nvSpPr>
          <p:cNvPr id="3" name="Content Placeholder 2"/>
          <p:cNvSpPr>
            <a:spLocks noGrp="1"/>
          </p:cNvSpPr>
          <p:nvPr>
            <p:ph idx="1"/>
          </p:nvPr>
        </p:nvSpPr>
        <p:spPr/>
        <p:txBody>
          <a:bodyPr>
            <a:normAutofit/>
          </a:bodyPr>
          <a:lstStyle/>
          <a:p>
            <a:r>
              <a:rPr lang="en-US" dirty="0" smtClean="0"/>
              <a:t>Redesign an existing lesson </a:t>
            </a:r>
          </a:p>
          <a:p>
            <a:r>
              <a:rPr lang="en-US" dirty="0" smtClean="0"/>
              <a:t>Integrate technology</a:t>
            </a:r>
          </a:p>
          <a:p>
            <a:r>
              <a:rPr lang="en-US" dirty="0" smtClean="0"/>
              <a:t>Connect to CTE tracks</a:t>
            </a:r>
          </a:p>
          <a:p>
            <a:r>
              <a:rPr lang="en-US" dirty="0" smtClean="0"/>
              <a:t>Focus on areas of low academic student performance in the sciences</a:t>
            </a:r>
          </a:p>
          <a:p>
            <a:endParaRPr lang="en-US" dirty="0" smtClean="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normAutofit fontScale="90000"/>
          </a:bodyPr>
          <a:lstStyle/>
          <a:p>
            <a:pPr eaLnBrk="1" hangingPunct="1"/>
            <a:r>
              <a:rPr lang="en-US" sz="4000" dirty="0" smtClean="0">
                <a:latin typeface="Arial" charset="0"/>
                <a:cs typeface="Arial" charset="0"/>
              </a:rPr>
              <a:t>Common Characteristics  and Process of Problem Based Learning</a:t>
            </a:r>
          </a:p>
        </p:txBody>
      </p:sp>
    </p:spTree>
  </p:cSld>
  <p:clrMapOvr>
    <a:masterClrMapping/>
  </p:clrMapOvr>
  <p:transition>
    <p:wheel spokes="8"/>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4"/>
          <p:cNvSpPr>
            <a:spLocks noGrp="1"/>
          </p:cNvSpPr>
          <p:nvPr>
            <p:ph sz="half" idx="1"/>
          </p:nvPr>
        </p:nvSpPr>
        <p:spPr>
          <a:xfrm>
            <a:off x="457200" y="381000"/>
            <a:ext cx="8229600" cy="2362200"/>
          </a:xfrm>
        </p:spPr>
        <p:txBody>
          <a:bodyPr>
            <a:noAutofit/>
          </a:bodyPr>
          <a:lstStyle/>
          <a:p>
            <a:pPr algn="ctr" eaLnBrk="1" hangingPunct="1">
              <a:buFont typeface="Arial" charset="0"/>
              <a:buNone/>
            </a:pPr>
            <a:r>
              <a:rPr lang="en-US" dirty="0" smtClean="0"/>
              <a:t> </a:t>
            </a:r>
            <a:r>
              <a:rPr lang="en-US" sz="3600" b="1" dirty="0" smtClean="0"/>
              <a:t>The Process for Teachers </a:t>
            </a:r>
          </a:p>
          <a:p>
            <a:pPr algn="ctr" eaLnBrk="1" hangingPunct="1">
              <a:buFont typeface="Arial" charset="0"/>
              <a:buNone/>
            </a:pPr>
            <a:endParaRPr lang="en-US" sz="3600" b="1" dirty="0" smtClean="0"/>
          </a:p>
          <a:p>
            <a:r>
              <a:rPr lang="en-US" dirty="0" smtClean="0"/>
              <a:t>Scenario or Problem Design</a:t>
            </a:r>
          </a:p>
          <a:p>
            <a:r>
              <a:rPr lang="en-US" dirty="0" smtClean="0"/>
              <a:t>PBL environment </a:t>
            </a:r>
          </a:p>
          <a:p>
            <a:r>
              <a:rPr lang="en-US" dirty="0" smtClean="0"/>
              <a:t>Resources</a:t>
            </a:r>
          </a:p>
          <a:p>
            <a:r>
              <a:rPr lang="en-US" dirty="0" smtClean="0"/>
              <a:t>Assessment  </a:t>
            </a:r>
          </a:p>
          <a:p>
            <a:r>
              <a:rPr lang="en-US" dirty="0" smtClean="0"/>
              <a:t>Collaboration</a:t>
            </a:r>
          </a:p>
          <a:p>
            <a:endParaRPr lang="en-US" sz="3200" dirty="0" smtClean="0"/>
          </a:p>
          <a:p>
            <a:pPr algn="ctr">
              <a:buNone/>
            </a:pPr>
            <a:endParaRPr lang="en-US" sz="3200" b="1" dirty="0" smtClean="0"/>
          </a:p>
          <a:p>
            <a:pPr eaLnBrk="1" hangingPunct="1"/>
            <a:endParaRPr lang="en-US" sz="2000" dirty="0" smtClean="0"/>
          </a:p>
        </p:txBody>
      </p:sp>
    </p:spTree>
  </p:cSld>
  <p:clrMapOvr>
    <a:masterClrMapping/>
  </p:clrMapOvr>
  <p:transition>
    <p:wheel spokes="8"/>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Characteristics of PBL</a:t>
            </a:r>
          </a:p>
        </p:txBody>
      </p:sp>
      <p:sp>
        <p:nvSpPr>
          <p:cNvPr id="10243" name="Rectangle 3"/>
          <p:cNvSpPr>
            <a:spLocks noGrp="1" noChangeArrowheads="1"/>
          </p:cNvSpPr>
          <p:nvPr>
            <p:ph idx="1"/>
          </p:nvPr>
        </p:nvSpPr>
        <p:spPr/>
        <p:txBody>
          <a:bodyPr>
            <a:normAutofit/>
          </a:bodyPr>
          <a:lstStyle/>
          <a:p>
            <a:pPr eaLnBrk="1" hangingPunct="1"/>
            <a:r>
              <a:rPr lang="en-US" altLang="en-US" sz="2800" dirty="0" smtClean="0">
                <a:latin typeface="+mj-lt"/>
              </a:rPr>
              <a:t>Learning is student centered. </a:t>
            </a:r>
            <a:endParaRPr lang="en-US" altLang="en-US" sz="2800" dirty="0" smtClean="0">
              <a:latin typeface="+mj-lt"/>
              <a:hlinkClick r:id="rId3" action="ppaction://hlinkfile"/>
            </a:endParaRPr>
          </a:p>
          <a:p>
            <a:pPr eaLnBrk="1" hangingPunct="1"/>
            <a:r>
              <a:rPr lang="en-US" altLang="en-US" sz="2800" dirty="0" smtClean="0">
                <a:latin typeface="+mj-lt"/>
              </a:rPr>
              <a:t>Learning occurs in small student groups. </a:t>
            </a:r>
            <a:endParaRPr lang="en-US" altLang="en-US" sz="2800" dirty="0" smtClean="0">
              <a:latin typeface="+mj-lt"/>
              <a:hlinkClick r:id="rId3" action="ppaction://hlinkfile"/>
            </a:endParaRPr>
          </a:p>
          <a:p>
            <a:pPr eaLnBrk="1" hangingPunct="1"/>
            <a:r>
              <a:rPr lang="en-US" altLang="en-US" sz="2800" dirty="0" smtClean="0">
                <a:latin typeface="+mj-lt"/>
              </a:rPr>
              <a:t>Teachers are facilitators or guides. </a:t>
            </a:r>
            <a:endParaRPr lang="en-US" altLang="en-US" sz="2800" dirty="0" smtClean="0">
              <a:latin typeface="+mj-lt"/>
              <a:hlinkClick r:id="rId3" action="ppaction://hlinkfile"/>
            </a:endParaRPr>
          </a:p>
          <a:p>
            <a:pPr eaLnBrk="1" hangingPunct="1"/>
            <a:r>
              <a:rPr lang="en-US" altLang="en-US" sz="2800" dirty="0" smtClean="0">
                <a:latin typeface="+mj-lt"/>
              </a:rPr>
              <a:t>Problems form the organizing focus and stimulus for learning. </a:t>
            </a:r>
            <a:endParaRPr lang="en-US" altLang="en-US" sz="2800" dirty="0" smtClean="0">
              <a:latin typeface="+mj-lt"/>
              <a:hlinkClick r:id="rId3" action="ppaction://hlinkfile"/>
            </a:endParaRPr>
          </a:p>
          <a:p>
            <a:pPr eaLnBrk="1" hangingPunct="1"/>
            <a:r>
              <a:rPr lang="en-US" altLang="en-US" sz="2800" dirty="0" smtClean="0">
                <a:latin typeface="+mj-lt"/>
              </a:rPr>
              <a:t>Problems are a vehicle for the development of problem-solving skills. </a:t>
            </a:r>
          </a:p>
        </p:txBody>
      </p:sp>
    </p:spTree>
  </p:cSld>
  <p:clrMapOvr>
    <a:masterClrMapping/>
  </p:clrMapOvr>
  <p:transition>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229600" cy="1143000"/>
          </a:xfrm>
        </p:spPr>
        <p:txBody>
          <a:bodyPr>
            <a:normAutofit/>
          </a:bodyPr>
          <a:lstStyle/>
          <a:p>
            <a:pPr eaLnBrk="1" hangingPunct="1"/>
            <a:r>
              <a:rPr lang="en-US" altLang="en-US" sz="3600" dirty="0" smtClean="0">
                <a:cs typeface="Times New Roman" pitchFamily="18" charset="0"/>
              </a:rPr>
              <a:t>Process of PBL</a:t>
            </a:r>
          </a:p>
        </p:txBody>
      </p:sp>
      <p:sp>
        <p:nvSpPr>
          <p:cNvPr id="11267" name="Rectangle 3"/>
          <p:cNvSpPr>
            <a:spLocks noGrp="1" noChangeArrowheads="1"/>
          </p:cNvSpPr>
          <p:nvPr>
            <p:ph idx="1"/>
          </p:nvPr>
        </p:nvSpPr>
        <p:spPr>
          <a:xfrm>
            <a:off x="457200" y="1219200"/>
            <a:ext cx="8229600" cy="4525963"/>
          </a:xfrm>
        </p:spPr>
        <p:txBody>
          <a:bodyPr>
            <a:noAutofit/>
          </a:bodyPr>
          <a:lstStyle/>
          <a:p>
            <a:pPr eaLnBrk="1" hangingPunct="1"/>
            <a:r>
              <a:rPr lang="en-US" altLang="en-US" sz="2400" dirty="0" smtClean="0">
                <a:latin typeface="+mj-lt"/>
              </a:rPr>
              <a:t>Students confront a problem. </a:t>
            </a:r>
          </a:p>
          <a:p>
            <a:pPr eaLnBrk="1" hangingPunct="1"/>
            <a:r>
              <a:rPr lang="en-US" altLang="en-US" sz="2400" dirty="0" smtClean="0">
                <a:latin typeface="+mj-lt"/>
              </a:rPr>
              <a:t>In groups, students organize prior knowledge and attempt to identify the nature of the problem. </a:t>
            </a:r>
          </a:p>
          <a:p>
            <a:pPr eaLnBrk="1" hangingPunct="1"/>
            <a:r>
              <a:rPr lang="en-US" altLang="en-US" sz="2400" dirty="0" smtClean="0">
                <a:latin typeface="+mj-lt"/>
              </a:rPr>
              <a:t>Students pose questions about what they do not understand. </a:t>
            </a:r>
          </a:p>
          <a:p>
            <a:pPr eaLnBrk="1" hangingPunct="1"/>
            <a:r>
              <a:rPr lang="en-US" altLang="en-US" sz="2400" dirty="0" smtClean="0">
                <a:latin typeface="+mj-lt"/>
              </a:rPr>
              <a:t>Students design a plan to solve the problem and identify the resources they need. </a:t>
            </a:r>
          </a:p>
          <a:p>
            <a:pPr eaLnBrk="1" hangingPunct="1"/>
            <a:r>
              <a:rPr lang="en-US" altLang="en-US" sz="2400" dirty="0" smtClean="0">
                <a:latin typeface="+mj-lt"/>
              </a:rPr>
              <a:t>Students begin to gather information as they work to solve the problem. </a:t>
            </a:r>
          </a:p>
          <a:p>
            <a:r>
              <a:rPr lang="en-US" altLang="en-US" sz="2400" dirty="0" smtClean="0">
                <a:latin typeface="+mj-lt"/>
              </a:rPr>
              <a:t>The 5-E’s </a:t>
            </a:r>
            <a:r>
              <a:rPr lang="en-US" altLang="en-US" sz="2400" dirty="0" smtClean="0">
                <a:latin typeface="+mj-lt"/>
                <a:hlinkClick r:id="rId3"/>
              </a:rPr>
              <a:t>http://faculty.mwsu.edu/west/maryann.coe/coe/inquire/inquiry.htm</a:t>
            </a:r>
            <a:r>
              <a:rPr lang="en-US" altLang="en-US" sz="2400" dirty="0" smtClean="0">
                <a:latin typeface="+mj-lt"/>
              </a:rPr>
              <a:t> </a:t>
            </a:r>
          </a:p>
        </p:txBody>
      </p:sp>
    </p:spTree>
  </p:cSld>
  <p:clrMapOvr>
    <a:masterClrMapping/>
  </p:clrMapOvr>
  <p:transition>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09600" y="1371600"/>
            <a:ext cx="8077200" cy="6001643"/>
          </a:xfrm>
          <a:prstGeom prst="rect">
            <a:avLst/>
          </a:prstGeom>
          <a:noFill/>
          <a:ln w="9525">
            <a:noFill/>
            <a:miter lim="800000"/>
            <a:headEnd/>
            <a:tailEnd/>
          </a:ln>
        </p:spPr>
        <p:txBody>
          <a:bodyPr>
            <a:spAutoFit/>
          </a:bodyPr>
          <a:lstStyle/>
          <a:p>
            <a:pPr algn="ctr"/>
            <a:r>
              <a:rPr lang="en-US" sz="3200" dirty="0"/>
              <a:t>Students learn and practice team building and social skills by working in cooperative teams and sometimes with people in the </a:t>
            </a:r>
            <a:r>
              <a:rPr lang="en-US" sz="3200" dirty="0" smtClean="0"/>
              <a:t>community</a:t>
            </a:r>
          </a:p>
          <a:p>
            <a:pPr algn="ctr"/>
            <a:endParaRPr lang="en-US" sz="3200" dirty="0" smtClean="0"/>
          </a:p>
          <a:p>
            <a:pPr algn="ctr"/>
            <a:endParaRPr lang="en-US" sz="3200" dirty="0" smtClean="0">
              <a:solidFill>
                <a:schemeClr val="tx1">
                  <a:lumMod val="50000"/>
                </a:schemeClr>
              </a:solidFill>
              <a:latin typeface="Times New Roman" pitchFamily="18" charset="0"/>
            </a:endParaRPr>
          </a:p>
          <a:p>
            <a:pPr algn="ct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smtClean="0"/>
          </a:p>
          <a:p>
            <a:pPr algn="ctr"/>
            <a:r>
              <a:rPr lang="en-US" sz="3200" dirty="0" smtClean="0"/>
              <a:t> </a:t>
            </a:r>
            <a:endParaRPr lang="en-US" sz="32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685800" y="1524000"/>
            <a:ext cx="7924800" cy="2062163"/>
          </a:xfrm>
          <a:prstGeom prst="rect">
            <a:avLst/>
          </a:prstGeom>
          <a:noFill/>
          <a:ln w="9525">
            <a:noFill/>
            <a:miter lim="800000"/>
            <a:headEnd/>
            <a:tailEnd/>
          </a:ln>
        </p:spPr>
        <p:txBody>
          <a:bodyPr>
            <a:spAutoFit/>
          </a:bodyPr>
          <a:lstStyle/>
          <a:p>
            <a:pPr algn="ctr"/>
            <a:r>
              <a:rPr lang="en-US" sz="3200" dirty="0"/>
              <a:t>Includes expectations for the </a:t>
            </a:r>
            <a:r>
              <a:rPr lang="en-US" sz="3200" dirty="0" smtClean="0"/>
              <a:t>project, </a:t>
            </a:r>
            <a:r>
              <a:rPr lang="en-US" sz="3200" dirty="0"/>
              <a:t>based on the learning outcome. These are stated at the beginning of the project and are </a:t>
            </a:r>
            <a:r>
              <a:rPr lang="en-US" sz="3200" dirty="0" smtClean="0"/>
              <a:t>designed by the teacher </a:t>
            </a:r>
            <a:r>
              <a:rPr lang="en-US" sz="3200" dirty="0"/>
              <a:t>to state standards. </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0" descr="PBL_process.jpg"/>
          <p:cNvPicPr>
            <a:picLocks noChangeAspect="1" noChangeArrowheads="1"/>
          </p:cNvPicPr>
          <p:nvPr/>
        </p:nvPicPr>
        <p:blipFill>
          <a:blip r:embed="rId3" cstate="print"/>
          <a:srcRect/>
          <a:stretch>
            <a:fillRect/>
          </a:stretch>
        </p:blipFill>
        <p:spPr bwMode="auto">
          <a:xfrm>
            <a:off x="914400" y="0"/>
            <a:ext cx="75438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Autofit/>
          </a:bodyPr>
          <a:lstStyle/>
          <a:p>
            <a:pPr algn="ctr">
              <a:defRPr/>
            </a:pPr>
            <a:r>
              <a:rPr lang="en-US" sz="3600" dirty="0" smtClean="0">
                <a:solidFill>
                  <a:schemeClr val="tx1">
                    <a:lumMod val="50000"/>
                  </a:schemeClr>
                </a:solidFill>
                <a:cs typeface="Times New Roman" pitchFamily="18" charset="0"/>
              </a:rPr>
              <a:t>What does the research say about PBL?</a:t>
            </a:r>
          </a:p>
        </p:txBody>
      </p:sp>
      <p:sp>
        <p:nvSpPr>
          <p:cNvPr id="8195" name="Content Placeholder 2"/>
          <p:cNvSpPr>
            <a:spLocks noGrp="1"/>
          </p:cNvSpPr>
          <p:nvPr>
            <p:ph idx="1"/>
          </p:nvPr>
        </p:nvSpPr>
        <p:spPr>
          <a:xfrm>
            <a:off x="838200" y="2209800"/>
            <a:ext cx="7693025" cy="3724275"/>
          </a:xfrm>
        </p:spPr>
        <p:txBody>
          <a:bodyPr>
            <a:normAutofit/>
          </a:bodyPr>
          <a:lstStyle/>
          <a:p>
            <a:pPr algn="ctr">
              <a:buFont typeface="Wingdings" pitchFamily="2" charset="2"/>
              <a:buNone/>
              <a:defRPr/>
            </a:pPr>
            <a:r>
              <a:rPr lang="en-US" sz="2800" dirty="0" smtClean="0">
                <a:solidFill>
                  <a:schemeClr val="tx1">
                    <a:lumMod val="50000"/>
                  </a:schemeClr>
                </a:solidFill>
                <a:latin typeface="+mj-lt"/>
                <a:cs typeface="Times New Roman" pitchFamily="18" charset="0"/>
              </a:rPr>
              <a:t>A three-year 1997 study of two secondary schools -- one that used open-ended projects and one that used more traditional, direct instruction -- </a:t>
            </a:r>
            <a:r>
              <a:rPr lang="en-US" sz="2800" b="1" u="sng" dirty="0" smtClean="0">
                <a:solidFill>
                  <a:schemeClr val="tx1">
                    <a:lumMod val="50000"/>
                  </a:schemeClr>
                </a:solidFill>
                <a:latin typeface="+mj-lt"/>
                <a:cs typeface="Times New Roman" pitchFamily="18" charset="0"/>
              </a:rPr>
              <a:t>found striking differences in understanding and standardized achievement data in mathematics.</a:t>
            </a:r>
          </a:p>
          <a:p>
            <a:pPr>
              <a:defRPr/>
            </a:pPr>
            <a:endParaRPr lang="en-US" dirty="0" smtClean="0">
              <a:solidFill>
                <a:schemeClr val="tx1">
                  <a:lumMod val="50000"/>
                </a:schemeClr>
              </a:solidFill>
              <a:latin typeface="+mj-lt"/>
              <a:cs typeface="Times New Roman"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295400"/>
            <a:ext cx="8127930" cy="3539430"/>
          </a:xfrm>
          <a:prstGeom prst="rect">
            <a:avLst/>
          </a:prstGeom>
        </p:spPr>
        <p:txBody>
          <a:bodyPr wrap="none">
            <a:spAutoFit/>
          </a:bodyPr>
          <a:lstStyle/>
          <a:p>
            <a:pPr algn="ctr"/>
            <a:r>
              <a:rPr lang="en-US" sz="4000" dirty="0" smtClean="0"/>
              <a:t>PBL Study Guide</a:t>
            </a:r>
          </a:p>
          <a:p>
            <a:pPr algn="ctr"/>
            <a:r>
              <a:rPr lang="en-US" sz="4000" dirty="0" smtClean="0">
                <a:hlinkClick r:id="rId3"/>
              </a:rPr>
              <a:t>http://www.studygs.net/pbl.htm</a:t>
            </a:r>
            <a:endParaRPr lang="en-US" sz="4000" dirty="0" smtClean="0"/>
          </a:p>
          <a:p>
            <a:pPr algn="ctr"/>
            <a:endParaRPr lang="en-US" sz="4000" dirty="0" smtClean="0"/>
          </a:p>
          <a:p>
            <a:pPr algn="ctr"/>
            <a:r>
              <a:rPr lang="en-US" sz="4000" dirty="0" smtClean="0"/>
              <a:t>Exploring the Environment</a:t>
            </a:r>
          </a:p>
          <a:p>
            <a:pPr algn="ctr"/>
            <a:r>
              <a:rPr lang="en-US" sz="3200" dirty="0" smtClean="0">
                <a:hlinkClick r:id="rId4"/>
              </a:rPr>
              <a:t>http://venom.cet.edu/ete/teacher/teacher.html</a:t>
            </a:r>
            <a:endParaRPr lang="en-US" sz="3200" dirty="0" smtClean="0"/>
          </a:p>
          <a:p>
            <a:pPr algn="ctr"/>
            <a:endParaRPr lang="en-US" sz="32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cs typeface="Times New Roman" pitchFamily="18" charset="0"/>
              </a:rPr>
              <a:t>Technology Integrated </a:t>
            </a:r>
            <a:endParaRPr lang="en-US" sz="4800" dirty="0">
              <a:cs typeface="Times New Roman" pitchFamily="18" charset="0"/>
            </a:endParaRPr>
          </a:p>
        </p:txBody>
      </p:sp>
      <p:sp>
        <p:nvSpPr>
          <p:cNvPr id="3" name="Content Placeholder 2"/>
          <p:cNvSpPr>
            <a:spLocks noGrp="1"/>
          </p:cNvSpPr>
          <p:nvPr>
            <p:ph idx="1"/>
          </p:nvPr>
        </p:nvSpPr>
        <p:spPr>
          <a:xfrm>
            <a:off x="228600" y="1600200"/>
            <a:ext cx="8686800" cy="4525963"/>
          </a:xfrm>
        </p:spPr>
        <p:txBody>
          <a:bodyPr>
            <a:normAutofit/>
          </a:bodyPr>
          <a:lstStyle/>
          <a:p>
            <a:pPr algn="ctr">
              <a:buNone/>
            </a:pPr>
            <a:r>
              <a:rPr lang="en-US" sz="2800" dirty="0" smtClean="0">
                <a:latin typeface="+mj-lt"/>
              </a:rPr>
              <a:t>http://pbl4teachers.wikispaces.com/Web+2.0+Resources</a:t>
            </a:r>
            <a:endParaRPr lang="en-US" sz="2800" dirty="0">
              <a:latin typeface="+mj-lt"/>
            </a:endParaRPr>
          </a:p>
        </p:txBody>
      </p:sp>
      <p:pic>
        <p:nvPicPr>
          <p:cNvPr id="56322" name="Picture 2" descr="PBL_for_wiki_image.jpg"/>
          <p:cNvPicPr>
            <a:picLocks noChangeAspect="1" noChangeArrowheads="1"/>
          </p:cNvPicPr>
          <p:nvPr/>
        </p:nvPicPr>
        <p:blipFill>
          <a:blip r:embed="rId3" cstate="print"/>
          <a:srcRect/>
          <a:stretch>
            <a:fillRect/>
          </a:stretch>
        </p:blipFill>
        <p:spPr bwMode="auto">
          <a:xfrm>
            <a:off x="1905000" y="2819400"/>
            <a:ext cx="5105400" cy="3705225"/>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143000"/>
          </a:xfrm>
        </p:spPr>
        <p:txBody>
          <a:bodyPr>
            <a:normAutofit fontScale="90000"/>
          </a:bodyPr>
          <a:lstStyle/>
          <a:p>
            <a:r>
              <a:rPr lang="en-US" dirty="0" smtClean="0">
                <a:solidFill>
                  <a:schemeClr val="tx1">
                    <a:lumMod val="50000"/>
                  </a:schemeClr>
                </a:solidFill>
              </a:rPr>
              <a:t>Benefits and Obstacles of PBL </a:t>
            </a:r>
            <a:br>
              <a:rPr lang="en-US" dirty="0" smtClean="0">
                <a:solidFill>
                  <a:schemeClr val="tx1">
                    <a:lumMod val="50000"/>
                  </a:schemeClr>
                </a:solidFill>
              </a:rPr>
            </a:b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8458200" cy="1470025"/>
          </a:xfrm>
        </p:spPr>
        <p:txBody>
          <a:bodyPr rtlCol="0">
            <a:normAutofit/>
          </a:bodyPr>
          <a:lstStyle/>
          <a:p>
            <a:pPr>
              <a:defRPr/>
            </a:pPr>
            <a:r>
              <a:rPr lang="en-US"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rPr>
              <a:t>Benefits of PBL</a:t>
            </a:r>
            <a:endParaRPr lang="en-US"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ndParaRPr>
          </a:p>
        </p:txBody>
      </p:sp>
      <p:sp>
        <p:nvSpPr>
          <p:cNvPr id="3" name="Subtitle 2"/>
          <p:cNvSpPr>
            <a:spLocks noGrp="1"/>
          </p:cNvSpPr>
          <p:nvPr>
            <p:ph type="subTitle" idx="1"/>
          </p:nvPr>
        </p:nvSpPr>
        <p:spPr>
          <a:xfrm>
            <a:off x="293688" y="1922463"/>
            <a:ext cx="8609012" cy="4548187"/>
          </a:xfrm>
        </p:spPr>
        <p:txBody>
          <a:bodyPr rtlCol="0">
            <a:normAutofit fontScale="62500" lnSpcReduction="20000"/>
          </a:bodyPr>
          <a:lstStyle/>
          <a:p>
            <a:pPr algn="l" eaLnBrk="1" fontAlgn="auto" hangingPunct="1">
              <a:spcAft>
                <a:spcPts val="0"/>
              </a:spcAft>
              <a:buFont typeface="Arial"/>
              <a:buChar char="•"/>
              <a:defRPr/>
            </a:pPr>
            <a:r>
              <a:rPr lang="en-US" dirty="0">
                <a:solidFill>
                  <a:schemeClr val="tx1"/>
                </a:solidFill>
                <a:latin typeface="+mj-lt"/>
              </a:rPr>
              <a:t>Problem-based learning encourages students to take control and become active in their learning.</a:t>
            </a:r>
            <a:r>
              <a:rPr lang="en-US" dirty="0" smtClean="0">
                <a:solidFill>
                  <a:schemeClr val="tx1"/>
                </a:solidFill>
                <a:latin typeface="+mj-lt"/>
              </a:rPr>
              <a:t> </a:t>
            </a:r>
          </a:p>
          <a:p>
            <a:pPr algn="l" eaLnBrk="1" fontAlgn="auto" hangingPunct="1">
              <a:spcAft>
                <a:spcPts val="0"/>
              </a:spcAft>
              <a:buFont typeface="Arial"/>
              <a:buChar char="•"/>
              <a:defRPr/>
            </a:pPr>
            <a:endParaRPr lang="en-US" dirty="0" smtClean="0">
              <a:latin typeface="+mj-lt"/>
            </a:endParaRPr>
          </a:p>
          <a:p>
            <a:pPr algn="l" eaLnBrk="1" fontAlgn="auto" hangingPunct="1">
              <a:spcAft>
                <a:spcPts val="0"/>
              </a:spcAft>
              <a:buFont typeface="Arial"/>
              <a:buChar char="•"/>
              <a:defRPr/>
            </a:pPr>
            <a:r>
              <a:rPr lang="en-US" dirty="0" smtClean="0">
                <a:solidFill>
                  <a:schemeClr val="tx1"/>
                </a:solidFill>
                <a:latin typeface="+mj-lt"/>
              </a:rPr>
              <a:t>Research </a:t>
            </a:r>
            <a:r>
              <a:rPr lang="en-US" dirty="0">
                <a:solidFill>
                  <a:schemeClr val="tx1"/>
                </a:solidFill>
                <a:latin typeface="+mj-lt"/>
              </a:rPr>
              <a:t>tends to suggest that when compared to graduates from a traditional program, PBL graduates are better prepared for professional life with advanced level interpersonal skills, the ability to work effectively in cross and interdisciplinary teams and lifelong learning skills</a:t>
            </a:r>
            <a:r>
              <a:rPr lang="en-US" dirty="0" smtClean="0">
                <a:solidFill>
                  <a:schemeClr val="tx1"/>
                </a:solidFill>
                <a:latin typeface="+mj-lt"/>
              </a:rPr>
              <a:t>.</a:t>
            </a:r>
          </a:p>
          <a:p>
            <a:pPr algn="l" eaLnBrk="1" fontAlgn="auto" hangingPunct="1">
              <a:spcAft>
                <a:spcPts val="0"/>
              </a:spcAft>
              <a:buFont typeface="Arial" pitchFamily="34" charset="0"/>
              <a:buNone/>
              <a:defRPr/>
            </a:pPr>
            <a:endParaRPr lang="en-US" dirty="0" smtClean="0">
              <a:latin typeface="+mj-lt"/>
            </a:endParaRPr>
          </a:p>
          <a:p>
            <a:pPr algn="l" eaLnBrk="1" fontAlgn="auto" hangingPunct="1">
              <a:spcAft>
                <a:spcPts val="0"/>
              </a:spcAft>
              <a:buFont typeface="Arial"/>
              <a:buChar char="•"/>
              <a:defRPr/>
            </a:pPr>
            <a:r>
              <a:rPr lang="en-US" dirty="0">
                <a:solidFill>
                  <a:schemeClr val="tx1"/>
                </a:solidFill>
                <a:latin typeface="+mj-lt"/>
              </a:rPr>
              <a:t>As more PBL graduates make their way into the workforce the</a:t>
            </a:r>
            <a:r>
              <a:rPr lang="en-US" dirty="0" smtClean="0">
                <a:solidFill>
                  <a:schemeClr val="tx1"/>
                </a:solidFill>
                <a:latin typeface="+mj-lt"/>
              </a:rPr>
              <a:t> reputation </a:t>
            </a:r>
            <a:r>
              <a:rPr lang="en-US" dirty="0">
                <a:solidFill>
                  <a:schemeClr val="tx1"/>
                </a:solidFill>
                <a:latin typeface="+mj-lt"/>
              </a:rPr>
              <a:t>of PBL will grow and it is likely that employers could show preference for graduates with the types of knowledge, skills and attitudes developed and encouraged by problem-based learning</a:t>
            </a:r>
            <a:endParaRPr lang="en-US" dirty="0" smtClean="0">
              <a:solidFill>
                <a:schemeClr val="tx1"/>
              </a:solidFill>
              <a:latin typeface="+mj-lt"/>
            </a:endParaRPr>
          </a:p>
          <a:p>
            <a:pPr algn="l" eaLnBrk="1" fontAlgn="auto" hangingPunct="1">
              <a:spcAft>
                <a:spcPts val="0"/>
              </a:spcAft>
              <a:buFont typeface="Arial"/>
              <a:buChar char="•"/>
              <a:defRPr/>
            </a:pPr>
            <a:endParaRPr lang="en-US" dirty="0" smtClean="0">
              <a:latin typeface="+mj-lt"/>
            </a:endParaRPr>
          </a:p>
        </p:txBody>
      </p:sp>
      <p:pic>
        <p:nvPicPr>
          <p:cNvPr id="9" name="Picture 8"/>
          <p:cNvPicPr>
            <a:picLocks noChangeAspect="1"/>
          </p:cNvPicPr>
          <p:nvPr/>
        </p:nvPicPr>
        <p:blipFill>
          <a:blip r:embed="rId3" cstate="print"/>
          <a:srcRect/>
          <a:stretch>
            <a:fillRect/>
          </a:stretch>
        </p:blipFill>
        <p:spPr bwMode="auto">
          <a:xfrm>
            <a:off x="0" y="0"/>
            <a:ext cx="1981200" cy="16668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34" presetClass="emph" presetSubtype="0" fill="hold" grpId="1" nodeType="after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2"/>
                                        </p:tgtEl>
                                        <p:attrNameLst>
                                          <p:attrName>ppt_x</p:attrName>
                                          <p:attrName>ppt_y</p:attrName>
                                        </p:attrNameLst>
                                      </p:cBhvr>
                                    </p:animMotion>
                                    <p:animRot by="1500000">
                                      <p:cBhvr>
                                        <p:cTn id="11" dur="125" fill="hold">
                                          <p:stCondLst>
                                            <p:cond delay="0"/>
                                          </p:stCondLst>
                                        </p:cTn>
                                        <p:tgtEl>
                                          <p:spTgt spid="2"/>
                                        </p:tgtEl>
                                        <p:attrNameLst>
                                          <p:attrName>r</p:attrName>
                                        </p:attrNameLst>
                                      </p:cBhvr>
                                    </p:animRot>
                                    <p:animRot by="-1500000">
                                      <p:cBhvr>
                                        <p:cTn id="12" dur="125" fill="hold">
                                          <p:stCondLst>
                                            <p:cond delay="125"/>
                                          </p:stCondLst>
                                        </p:cTn>
                                        <p:tgtEl>
                                          <p:spTgt spid="2"/>
                                        </p:tgtEl>
                                        <p:attrNameLst>
                                          <p:attrName>r</p:attrName>
                                        </p:attrNameLst>
                                      </p:cBhvr>
                                    </p:animRot>
                                    <p:animRot by="-1500000">
                                      <p:cBhvr>
                                        <p:cTn id="13" dur="125" fill="hold">
                                          <p:stCondLst>
                                            <p:cond delay="250"/>
                                          </p:stCondLst>
                                        </p:cTn>
                                        <p:tgtEl>
                                          <p:spTgt spid="2"/>
                                        </p:tgtEl>
                                        <p:attrNameLst>
                                          <p:attrName>r</p:attrName>
                                        </p:attrNameLst>
                                      </p:cBhvr>
                                    </p:animRot>
                                    <p:animRot by="1500000">
                                      <p:cBhvr>
                                        <p:cTn id="14" dur="125" fill="hold">
                                          <p:stCondLst>
                                            <p:cond delay="375"/>
                                          </p:stCondLst>
                                        </p:cTn>
                                        <p:tgtEl>
                                          <p:spTgt spid="2"/>
                                        </p:tgtEl>
                                        <p:attrNameLst>
                                          <p:attrName>r</p:attrName>
                                        </p:attrNameLst>
                                      </p:cBhvr>
                                    </p:animRot>
                                  </p:childTnLst>
                                </p:cTn>
                              </p:par>
                              <p:par>
                                <p:cTn id="15" presetID="48" presetClass="entr" presetSubtype="0" accel="5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9"/>
                                        </p:tgtEl>
                                        <p:attrNameLst>
                                          <p:attrName>ppt_y</p:attrName>
                                        </p:attrNameLst>
                                      </p:cBhvr>
                                      <p:tavLst>
                                        <p:tav tm="0">
                                          <p:val>
                                            <p:strVal val="#ppt_y"/>
                                          </p:val>
                                        </p:tav>
                                        <p:tav tm="100000">
                                          <p:val>
                                            <p:strVal val="#ppt_y"/>
                                          </p:val>
                                        </p:tav>
                                      </p:tavLst>
                                    </p:anim>
                                    <p:animEffect transition="in" filter="fade">
                                      <p:cBhvr>
                                        <p:cTn id="20" dur="1000"/>
                                        <p:tgtEl>
                                          <p:spTgt spid="9"/>
                                        </p:tgtEl>
                                      </p:cBhvr>
                                    </p:animEffect>
                                  </p:childTnLst>
                                </p:cTn>
                              </p:par>
                            </p:childTnLst>
                          </p:cTn>
                        </p:par>
                        <p:par>
                          <p:cTn id="21" fill="hold">
                            <p:stCondLst>
                              <p:cond delay="16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4600"/>
                            </p:stCondLst>
                            <p:childTnLst>
                              <p:par>
                                <p:cTn id="27" presetID="2" presetClass="entr" presetSubtype="4" accel="50000" decel="50000"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7600"/>
                            </p:stCondLst>
                            <p:childTnLst>
                              <p:par>
                                <p:cTn id="32" presetID="2" presetClass="entr" presetSubtype="4" accel="50000" decel="50000" fill="hold" grpId="0" nodeType="after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ln w="19050">
                  <a:solidFill>
                    <a:schemeClr val="tx2">
                      <a:tint val="1000"/>
                    </a:schemeClr>
                  </a:solidFill>
                  <a:prstDash val="solid"/>
                </a:ln>
              </a:rPr>
              <a:t>PBL Benefits</a:t>
            </a:r>
            <a:endParaRPr lang="en-US" b="1" dirty="0">
              <a:ln w="19050">
                <a:solidFill>
                  <a:schemeClr val="tx2">
                    <a:tint val="1000"/>
                  </a:schemeClr>
                </a:solidFill>
                <a:prstDash val="solid"/>
              </a:ln>
            </a:endParaRPr>
          </a:p>
        </p:txBody>
      </p:sp>
      <p:sp>
        <p:nvSpPr>
          <p:cNvPr id="3" name="Content Placeholder 2"/>
          <p:cNvSpPr>
            <a:spLocks noGrp="1"/>
          </p:cNvSpPr>
          <p:nvPr>
            <p:ph idx="1"/>
          </p:nvPr>
        </p:nvSpPr>
        <p:spPr>
          <a:xfrm>
            <a:off x="641350" y="2190750"/>
            <a:ext cx="8045450" cy="4327525"/>
          </a:xfrm>
        </p:spPr>
        <p:txBody>
          <a:bodyPr rtlCol="0">
            <a:normAutofit fontScale="70000" lnSpcReduction="20000"/>
          </a:bodyPr>
          <a:lstStyle/>
          <a:p>
            <a:pPr eaLnBrk="1" fontAlgn="auto" hangingPunct="1">
              <a:spcAft>
                <a:spcPts val="0"/>
              </a:spcAft>
              <a:buFont typeface="Wingdings" charset="2"/>
              <a:buChar char=""/>
              <a:defRPr/>
            </a:pPr>
            <a:r>
              <a:rPr lang="en-US" dirty="0">
                <a:latin typeface="+mj-lt"/>
              </a:rPr>
              <a:t>p</a:t>
            </a:r>
            <a:r>
              <a:rPr lang="en-US" dirty="0" smtClean="0">
                <a:latin typeface="+mj-lt"/>
              </a:rPr>
              <a:t>roactive thinkers</a:t>
            </a:r>
          </a:p>
          <a:p>
            <a:pPr eaLnBrk="1" fontAlgn="auto" hangingPunct="1">
              <a:spcAft>
                <a:spcPts val="0"/>
              </a:spcAft>
              <a:buFont typeface="Wingdings" charset="2"/>
              <a:buChar char=""/>
              <a:defRPr/>
            </a:pPr>
            <a:r>
              <a:rPr lang="en-US" dirty="0" smtClean="0">
                <a:latin typeface="+mj-lt"/>
              </a:rPr>
              <a:t>critical thinkers</a:t>
            </a:r>
          </a:p>
          <a:p>
            <a:pPr eaLnBrk="1" fontAlgn="auto" hangingPunct="1">
              <a:spcAft>
                <a:spcPts val="0"/>
              </a:spcAft>
              <a:buFont typeface="Wingdings" charset="2"/>
              <a:buChar char=""/>
              <a:defRPr/>
            </a:pPr>
            <a:r>
              <a:rPr lang="en-US" dirty="0" smtClean="0">
                <a:latin typeface="+mj-lt"/>
              </a:rPr>
              <a:t>problem solvers</a:t>
            </a:r>
          </a:p>
          <a:p>
            <a:pPr eaLnBrk="1" fontAlgn="auto" hangingPunct="1">
              <a:spcAft>
                <a:spcPts val="0"/>
              </a:spcAft>
              <a:buFont typeface="Wingdings" charset="2"/>
              <a:buChar char=""/>
              <a:defRPr/>
            </a:pPr>
            <a:r>
              <a:rPr lang="en-US" dirty="0" smtClean="0">
                <a:latin typeface="+mj-lt"/>
              </a:rPr>
              <a:t>capable of self-assessment</a:t>
            </a:r>
          </a:p>
          <a:p>
            <a:pPr eaLnBrk="1" fontAlgn="auto" hangingPunct="1">
              <a:spcAft>
                <a:spcPts val="0"/>
              </a:spcAft>
              <a:buFont typeface="Wingdings" charset="2"/>
              <a:buChar char=""/>
              <a:defRPr/>
            </a:pPr>
            <a:r>
              <a:rPr lang="en-US" dirty="0" smtClean="0">
                <a:latin typeface="+mj-lt"/>
              </a:rPr>
              <a:t>self-sufficient and self-motivated</a:t>
            </a:r>
          </a:p>
          <a:p>
            <a:pPr eaLnBrk="1" fontAlgn="auto" hangingPunct="1">
              <a:spcAft>
                <a:spcPts val="0"/>
              </a:spcAft>
              <a:buFont typeface="Wingdings" charset="2"/>
              <a:buChar char=""/>
              <a:defRPr/>
            </a:pPr>
            <a:r>
              <a:rPr lang="en-US" dirty="0" smtClean="0">
                <a:latin typeface="+mj-lt"/>
              </a:rPr>
              <a:t>able to find and use appropriate resources</a:t>
            </a:r>
          </a:p>
          <a:p>
            <a:pPr eaLnBrk="1" fontAlgn="auto" hangingPunct="1">
              <a:spcAft>
                <a:spcPts val="0"/>
              </a:spcAft>
              <a:buFont typeface="Wingdings" charset="2"/>
              <a:buChar char=""/>
              <a:defRPr/>
            </a:pPr>
            <a:r>
              <a:rPr lang="en-US" dirty="0" smtClean="0">
                <a:latin typeface="+mj-lt"/>
              </a:rPr>
              <a:t>technologically advanced</a:t>
            </a:r>
          </a:p>
          <a:p>
            <a:pPr eaLnBrk="1" fontAlgn="auto" hangingPunct="1">
              <a:spcAft>
                <a:spcPts val="0"/>
              </a:spcAft>
              <a:buFont typeface="Wingdings" charset="2"/>
              <a:buChar char=""/>
              <a:defRPr/>
            </a:pPr>
            <a:r>
              <a:rPr lang="en-US" dirty="0" smtClean="0">
                <a:latin typeface="+mj-lt"/>
              </a:rPr>
              <a:t>leaders as well as team players</a:t>
            </a:r>
          </a:p>
          <a:p>
            <a:pPr eaLnBrk="1" fontAlgn="auto" hangingPunct="1">
              <a:spcAft>
                <a:spcPts val="0"/>
              </a:spcAft>
              <a:buFont typeface="Wingdings" charset="2"/>
              <a:buChar char=""/>
              <a:defRPr/>
            </a:pPr>
            <a:r>
              <a:rPr lang="en-US" dirty="0" smtClean="0">
                <a:latin typeface="+mj-lt"/>
              </a:rPr>
              <a:t>capable of communicating ideas and listening to others</a:t>
            </a:r>
          </a:p>
          <a:p>
            <a:pPr eaLnBrk="1" fontAlgn="auto" hangingPunct="1">
              <a:spcAft>
                <a:spcPts val="0"/>
              </a:spcAft>
              <a:buFont typeface="Wingdings" charset="2"/>
              <a:buChar char=""/>
              <a:defRPr/>
            </a:pPr>
            <a:r>
              <a:rPr lang="en-US" dirty="0" smtClean="0">
                <a:latin typeface="+mj-lt"/>
              </a:rPr>
              <a:t>eager to jump into the next challenge or problem situation</a:t>
            </a:r>
            <a:endParaRPr lang="en-US" dirty="0">
              <a:latin typeface="+mj-lt"/>
            </a:endParaRPr>
          </a:p>
        </p:txBody>
      </p:sp>
      <p:sp>
        <p:nvSpPr>
          <p:cNvPr id="4" name="TextBox 3"/>
          <p:cNvSpPr txBox="1">
            <a:spLocks noChangeArrowheads="1"/>
          </p:cNvSpPr>
          <p:nvPr/>
        </p:nvSpPr>
        <p:spPr bwMode="auto">
          <a:xfrm>
            <a:off x="641350" y="1417638"/>
            <a:ext cx="8045450" cy="369887"/>
          </a:xfrm>
          <a:prstGeom prst="rect">
            <a:avLst/>
          </a:prstGeom>
          <a:noFill/>
          <a:ln w="9525">
            <a:noFill/>
            <a:miter lim="800000"/>
            <a:headEnd/>
            <a:tailEnd/>
          </a:ln>
        </p:spPr>
        <p:txBody>
          <a:bodyPr>
            <a:spAutoFit/>
          </a:bodyPr>
          <a:lstStyle/>
          <a:p>
            <a:r>
              <a:rPr lang="en-US" dirty="0">
                <a:latin typeface="+mj-lt"/>
              </a:rPr>
              <a:t>PBL learners become: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000"/>
                            </p:stCondLst>
                            <p:childTnLst>
                              <p:par>
                                <p:cTn id="13" presetID="26" presetClass="emph" presetSubtype="0" fill="hold" nodeType="afterEffect">
                                  <p:stCondLst>
                                    <p:cond delay="0"/>
                                  </p:stCondLst>
                                  <p:iterate type="lt">
                                    <p:tmPct val="0"/>
                                  </p:iterate>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34"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from="(-#ppt_w/2)" to="(#ppt_x)" calcmode="lin" valueType="num">
                                      <p:cBhvr>
                                        <p:cTn id="19" dur="600" fill="hold">
                                          <p:stCondLst>
                                            <p:cond delay="0"/>
                                          </p:stCondLst>
                                        </p:cTn>
                                        <p:tgtEl>
                                          <p:spTgt spid="4"/>
                                        </p:tgtEl>
                                        <p:attrNameLst>
                                          <p:attrName>ppt_x</p:attrName>
                                        </p:attrNameLst>
                                      </p:cBhvr>
                                    </p:anim>
                                    <p:anim from="0" to="-1.0" calcmode="lin" valueType="num">
                                      <p:cBhvr>
                                        <p:cTn id="20" dur="200" decel="50000" autoRev="1" fill="hold">
                                          <p:stCondLst>
                                            <p:cond delay="600"/>
                                          </p:stCondLst>
                                        </p:cTn>
                                        <p:tgtEl>
                                          <p:spTgt spid="4"/>
                                        </p:tgtEl>
                                        <p:attrNameLst>
                                          <p:attrName>xshear</p:attrName>
                                        </p:attrNameLst>
                                      </p:cBhvr>
                                    </p:anim>
                                    <p:animScale>
                                      <p:cBhvr>
                                        <p:cTn id="21" dur="200" decel="100000" autoRev="1" fill="hold">
                                          <p:stCondLst>
                                            <p:cond delay="600"/>
                                          </p:stCondLst>
                                        </p:cTn>
                                        <p:tgtEl>
                                          <p:spTgt spid="4"/>
                                        </p:tgtEl>
                                      </p:cBhvr>
                                      <p:from x="100000" y="100000"/>
                                      <p:to x="80000" y="100000"/>
                                    </p:animScale>
                                    <p:anim by="(#ppt_h/3+#ppt_w*0.1)" calcmode="lin" valueType="num">
                                      <p:cBhvr additive="sum">
                                        <p:cTn id="22" dur="200" decel="100000" autoRev="1" fill="hold">
                                          <p:stCondLst>
                                            <p:cond delay="600"/>
                                          </p:stCondLst>
                                        </p:cTn>
                                        <p:tgtEl>
                                          <p:spTgt spid="4"/>
                                        </p:tgtEl>
                                        <p:attrNameLst>
                                          <p:attrName>ppt_x</p:attrName>
                                        </p:attrNameLst>
                                      </p:cBhvr>
                                    </p:anim>
                                  </p:childTnLst>
                                </p:cTn>
                              </p:par>
                            </p:childTnLst>
                          </p:cTn>
                        </p:par>
                        <p:par>
                          <p:cTn id="23" fill="hold">
                            <p:stCondLst>
                              <p:cond delay="2500"/>
                            </p:stCondLst>
                            <p:childTnLst>
                              <p:par>
                                <p:cTn id="24" presetID="26" presetClass="entr" presetSubtype="0" fill="hold" grpId="0" nodeType="after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wipe(down)">
                                      <p:cBhvr>
                                        <p:cTn id="26" dur="580">
                                          <p:stCondLst>
                                            <p:cond delay="0"/>
                                          </p:stCondLst>
                                        </p:cTn>
                                        <p:tgtEl>
                                          <p:spTgt spid="3">
                                            <p:txEl>
                                              <p:pRg st="0" end="0"/>
                                            </p:txEl>
                                          </p:spTgt>
                                        </p:tgtEl>
                                      </p:cBhvr>
                                    </p:animEffect>
                                    <p:anim calcmode="lin" valueType="num">
                                      <p:cBhvr>
                                        <p:cTn id="2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3">
                                            <p:txEl>
                                              <p:pRg st="0" end="0"/>
                                            </p:txEl>
                                          </p:spTgt>
                                        </p:tgtEl>
                                      </p:cBhvr>
                                      <p:to x="100000" y="60000"/>
                                    </p:animScale>
                                    <p:animScale>
                                      <p:cBhvr>
                                        <p:cTn id="33" dur="166" decel="50000">
                                          <p:stCondLst>
                                            <p:cond delay="676"/>
                                          </p:stCondLst>
                                        </p:cTn>
                                        <p:tgtEl>
                                          <p:spTgt spid="3">
                                            <p:txEl>
                                              <p:pRg st="0" end="0"/>
                                            </p:txEl>
                                          </p:spTgt>
                                        </p:tgtEl>
                                      </p:cBhvr>
                                      <p:to x="100000" y="100000"/>
                                    </p:animScale>
                                    <p:animScale>
                                      <p:cBhvr>
                                        <p:cTn id="34" dur="26">
                                          <p:stCondLst>
                                            <p:cond delay="1312"/>
                                          </p:stCondLst>
                                        </p:cTn>
                                        <p:tgtEl>
                                          <p:spTgt spid="3">
                                            <p:txEl>
                                              <p:pRg st="0" end="0"/>
                                            </p:txEl>
                                          </p:spTgt>
                                        </p:tgtEl>
                                      </p:cBhvr>
                                      <p:to x="100000" y="80000"/>
                                    </p:animScale>
                                    <p:animScale>
                                      <p:cBhvr>
                                        <p:cTn id="35" dur="166" decel="50000">
                                          <p:stCondLst>
                                            <p:cond delay="1338"/>
                                          </p:stCondLst>
                                        </p:cTn>
                                        <p:tgtEl>
                                          <p:spTgt spid="3">
                                            <p:txEl>
                                              <p:pRg st="0" end="0"/>
                                            </p:txEl>
                                          </p:spTgt>
                                        </p:tgtEl>
                                      </p:cBhvr>
                                      <p:to x="100000" y="100000"/>
                                    </p:animScale>
                                    <p:animScale>
                                      <p:cBhvr>
                                        <p:cTn id="36" dur="26">
                                          <p:stCondLst>
                                            <p:cond delay="1642"/>
                                          </p:stCondLst>
                                        </p:cTn>
                                        <p:tgtEl>
                                          <p:spTgt spid="3">
                                            <p:txEl>
                                              <p:pRg st="0" end="0"/>
                                            </p:txEl>
                                          </p:spTgt>
                                        </p:tgtEl>
                                      </p:cBhvr>
                                      <p:to x="100000" y="90000"/>
                                    </p:animScale>
                                    <p:animScale>
                                      <p:cBhvr>
                                        <p:cTn id="37" dur="166" decel="50000">
                                          <p:stCondLst>
                                            <p:cond delay="1668"/>
                                          </p:stCondLst>
                                        </p:cTn>
                                        <p:tgtEl>
                                          <p:spTgt spid="3">
                                            <p:txEl>
                                              <p:pRg st="0" end="0"/>
                                            </p:txEl>
                                          </p:spTgt>
                                        </p:tgtEl>
                                      </p:cBhvr>
                                      <p:to x="100000" y="100000"/>
                                    </p:animScale>
                                    <p:animScale>
                                      <p:cBhvr>
                                        <p:cTn id="38" dur="26">
                                          <p:stCondLst>
                                            <p:cond delay="1808"/>
                                          </p:stCondLst>
                                        </p:cTn>
                                        <p:tgtEl>
                                          <p:spTgt spid="3">
                                            <p:txEl>
                                              <p:pRg st="0" end="0"/>
                                            </p:txEl>
                                          </p:spTgt>
                                        </p:tgtEl>
                                      </p:cBhvr>
                                      <p:to x="100000" y="95000"/>
                                    </p:animScale>
                                    <p:animScale>
                                      <p:cBhvr>
                                        <p:cTn id="39" dur="166" decel="50000">
                                          <p:stCondLst>
                                            <p:cond delay="1834"/>
                                          </p:stCondLst>
                                        </p:cTn>
                                        <p:tgtEl>
                                          <p:spTgt spid="3">
                                            <p:txEl>
                                              <p:pRg st="0" end="0"/>
                                            </p:txEl>
                                          </p:spTgt>
                                        </p:tgtEl>
                                      </p:cBhvr>
                                      <p:to x="100000" y="100000"/>
                                    </p:animScale>
                                  </p:childTnLst>
                                </p:cTn>
                              </p:par>
                            </p:childTnLst>
                          </p:cTn>
                        </p:par>
                        <p:par>
                          <p:cTn id="40" fill="hold">
                            <p:stCondLst>
                              <p:cond delay="4500"/>
                            </p:stCondLst>
                            <p:childTnLst>
                              <p:par>
                                <p:cTn id="41" presetID="26" presetClass="entr" presetSubtype="0" fill="hold" grpId="0" nodeType="after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par>
                          <p:cTn id="57" fill="hold">
                            <p:stCondLst>
                              <p:cond delay="6500"/>
                            </p:stCondLst>
                            <p:childTnLst>
                              <p:par>
                                <p:cTn id="58" presetID="26" presetClass="entr" presetSubtype="0" fill="hold" grpId="0" nodeType="afterEffect">
                                  <p:stCondLst>
                                    <p:cond delay="0"/>
                                  </p:stCondLst>
                                  <p:childTnLst>
                                    <p:set>
                                      <p:cBhvr>
                                        <p:cTn id="59" dur="1" fill="hold">
                                          <p:stCondLst>
                                            <p:cond delay="0"/>
                                          </p:stCondLst>
                                        </p:cTn>
                                        <p:tgtEl>
                                          <p:spTgt spid="3">
                                            <p:txEl>
                                              <p:pRg st="2" end="2"/>
                                            </p:txEl>
                                          </p:spTgt>
                                        </p:tgtEl>
                                        <p:attrNameLst>
                                          <p:attrName>style.visibility</p:attrName>
                                        </p:attrNameLst>
                                      </p:cBhvr>
                                      <p:to>
                                        <p:strVal val="visible"/>
                                      </p:to>
                                    </p:set>
                                    <p:animEffect transition="in" filter="wipe(down)">
                                      <p:cBhvr>
                                        <p:cTn id="60" dur="580">
                                          <p:stCondLst>
                                            <p:cond delay="0"/>
                                          </p:stCondLst>
                                        </p:cTn>
                                        <p:tgtEl>
                                          <p:spTgt spid="3">
                                            <p:txEl>
                                              <p:pRg st="2" end="2"/>
                                            </p:txEl>
                                          </p:spTgt>
                                        </p:tgtEl>
                                      </p:cBhvr>
                                    </p:animEffect>
                                    <p:anim calcmode="lin" valueType="num">
                                      <p:cBhvr>
                                        <p:cTn id="6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3">
                                            <p:txEl>
                                              <p:pRg st="2" end="2"/>
                                            </p:txEl>
                                          </p:spTgt>
                                        </p:tgtEl>
                                      </p:cBhvr>
                                      <p:to x="100000" y="60000"/>
                                    </p:animScale>
                                    <p:animScale>
                                      <p:cBhvr>
                                        <p:cTn id="67" dur="166" decel="50000">
                                          <p:stCondLst>
                                            <p:cond delay="676"/>
                                          </p:stCondLst>
                                        </p:cTn>
                                        <p:tgtEl>
                                          <p:spTgt spid="3">
                                            <p:txEl>
                                              <p:pRg st="2" end="2"/>
                                            </p:txEl>
                                          </p:spTgt>
                                        </p:tgtEl>
                                      </p:cBhvr>
                                      <p:to x="100000" y="100000"/>
                                    </p:animScale>
                                    <p:animScale>
                                      <p:cBhvr>
                                        <p:cTn id="68" dur="26">
                                          <p:stCondLst>
                                            <p:cond delay="1312"/>
                                          </p:stCondLst>
                                        </p:cTn>
                                        <p:tgtEl>
                                          <p:spTgt spid="3">
                                            <p:txEl>
                                              <p:pRg st="2" end="2"/>
                                            </p:txEl>
                                          </p:spTgt>
                                        </p:tgtEl>
                                      </p:cBhvr>
                                      <p:to x="100000" y="80000"/>
                                    </p:animScale>
                                    <p:animScale>
                                      <p:cBhvr>
                                        <p:cTn id="69" dur="166" decel="50000">
                                          <p:stCondLst>
                                            <p:cond delay="1338"/>
                                          </p:stCondLst>
                                        </p:cTn>
                                        <p:tgtEl>
                                          <p:spTgt spid="3">
                                            <p:txEl>
                                              <p:pRg st="2" end="2"/>
                                            </p:txEl>
                                          </p:spTgt>
                                        </p:tgtEl>
                                      </p:cBhvr>
                                      <p:to x="100000" y="100000"/>
                                    </p:animScale>
                                    <p:animScale>
                                      <p:cBhvr>
                                        <p:cTn id="70" dur="26">
                                          <p:stCondLst>
                                            <p:cond delay="1642"/>
                                          </p:stCondLst>
                                        </p:cTn>
                                        <p:tgtEl>
                                          <p:spTgt spid="3">
                                            <p:txEl>
                                              <p:pRg st="2" end="2"/>
                                            </p:txEl>
                                          </p:spTgt>
                                        </p:tgtEl>
                                      </p:cBhvr>
                                      <p:to x="100000" y="90000"/>
                                    </p:animScale>
                                    <p:animScale>
                                      <p:cBhvr>
                                        <p:cTn id="71" dur="166" decel="50000">
                                          <p:stCondLst>
                                            <p:cond delay="1668"/>
                                          </p:stCondLst>
                                        </p:cTn>
                                        <p:tgtEl>
                                          <p:spTgt spid="3">
                                            <p:txEl>
                                              <p:pRg st="2" end="2"/>
                                            </p:txEl>
                                          </p:spTgt>
                                        </p:tgtEl>
                                      </p:cBhvr>
                                      <p:to x="100000" y="100000"/>
                                    </p:animScale>
                                    <p:animScale>
                                      <p:cBhvr>
                                        <p:cTn id="72" dur="26">
                                          <p:stCondLst>
                                            <p:cond delay="1808"/>
                                          </p:stCondLst>
                                        </p:cTn>
                                        <p:tgtEl>
                                          <p:spTgt spid="3">
                                            <p:txEl>
                                              <p:pRg st="2" end="2"/>
                                            </p:txEl>
                                          </p:spTgt>
                                        </p:tgtEl>
                                      </p:cBhvr>
                                      <p:to x="100000" y="95000"/>
                                    </p:animScale>
                                    <p:animScale>
                                      <p:cBhvr>
                                        <p:cTn id="73" dur="166" decel="50000">
                                          <p:stCondLst>
                                            <p:cond delay="1834"/>
                                          </p:stCondLst>
                                        </p:cTn>
                                        <p:tgtEl>
                                          <p:spTgt spid="3">
                                            <p:txEl>
                                              <p:pRg st="2" end="2"/>
                                            </p:txEl>
                                          </p:spTgt>
                                        </p:tgtEl>
                                      </p:cBhvr>
                                      <p:to x="100000" y="100000"/>
                                    </p:animScale>
                                  </p:childTnLst>
                                </p:cTn>
                              </p:par>
                            </p:childTnLst>
                          </p:cTn>
                        </p:par>
                        <p:par>
                          <p:cTn id="74" fill="hold">
                            <p:stCondLst>
                              <p:cond delay="8500"/>
                            </p:stCondLst>
                            <p:childTnLst>
                              <p:par>
                                <p:cTn id="75" presetID="26" presetClass="entr" presetSubtype="0" fill="hold" grpId="0" nodeType="afterEffect">
                                  <p:stCondLst>
                                    <p:cond delay="0"/>
                                  </p:stCondLst>
                                  <p:childTnLst>
                                    <p:set>
                                      <p:cBhvr>
                                        <p:cTn id="76" dur="1" fill="hold">
                                          <p:stCondLst>
                                            <p:cond delay="0"/>
                                          </p:stCondLst>
                                        </p:cTn>
                                        <p:tgtEl>
                                          <p:spTgt spid="3">
                                            <p:txEl>
                                              <p:pRg st="3" end="3"/>
                                            </p:txEl>
                                          </p:spTgt>
                                        </p:tgtEl>
                                        <p:attrNameLst>
                                          <p:attrName>style.visibility</p:attrName>
                                        </p:attrNameLst>
                                      </p:cBhvr>
                                      <p:to>
                                        <p:strVal val="visible"/>
                                      </p:to>
                                    </p:set>
                                    <p:animEffect transition="in" filter="wipe(down)">
                                      <p:cBhvr>
                                        <p:cTn id="77" dur="580">
                                          <p:stCondLst>
                                            <p:cond delay="0"/>
                                          </p:stCondLst>
                                        </p:cTn>
                                        <p:tgtEl>
                                          <p:spTgt spid="3">
                                            <p:txEl>
                                              <p:pRg st="3" end="3"/>
                                            </p:txEl>
                                          </p:spTgt>
                                        </p:tgtEl>
                                      </p:cBhvr>
                                    </p:animEffect>
                                    <p:anim calcmode="lin" valueType="num">
                                      <p:cBhvr>
                                        <p:cTn id="7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3" dur="26">
                                          <p:stCondLst>
                                            <p:cond delay="650"/>
                                          </p:stCondLst>
                                        </p:cTn>
                                        <p:tgtEl>
                                          <p:spTgt spid="3">
                                            <p:txEl>
                                              <p:pRg st="3" end="3"/>
                                            </p:txEl>
                                          </p:spTgt>
                                        </p:tgtEl>
                                      </p:cBhvr>
                                      <p:to x="100000" y="60000"/>
                                    </p:animScale>
                                    <p:animScale>
                                      <p:cBhvr>
                                        <p:cTn id="84" dur="166" decel="50000">
                                          <p:stCondLst>
                                            <p:cond delay="676"/>
                                          </p:stCondLst>
                                        </p:cTn>
                                        <p:tgtEl>
                                          <p:spTgt spid="3">
                                            <p:txEl>
                                              <p:pRg st="3" end="3"/>
                                            </p:txEl>
                                          </p:spTgt>
                                        </p:tgtEl>
                                      </p:cBhvr>
                                      <p:to x="100000" y="100000"/>
                                    </p:animScale>
                                    <p:animScale>
                                      <p:cBhvr>
                                        <p:cTn id="85" dur="26">
                                          <p:stCondLst>
                                            <p:cond delay="1312"/>
                                          </p:stCondLst>
                                        </p:cTn>
                                        <p:tgtEl>
                                          <p:spTgt spid="3">
                                            <p:txEl>
                                              <p:pRg st="3" end="3"/>
                                            </p:txEl>
                                          </p:spTgt>
                                        </p:tgtEl>
                                      </p:cBhvr>
                                      <p:to x="100000" y="80000"/>
                                    </p:animScale>
                                    <p:animScale>
                                      <p:cBhvr>
                                        <p:cTn id="86" dur="166" decel="50000">
                                          <p:stCondLst>
                                            <p:cond delay="1338"/>
                                          </p:stCondLst>
                                        </p:cTn>
                                        <p:tgtEl>
                                          <p:spTgt spid="3">
                                            <p:txEl>
                                              <p:pRg st="3" end="3"/>
                                            </p:txEl>
                                          </p:spTgt>
                                        </p:tgtEl>
                                      </p:cBhvr>
                                      <p:to x="100000" y="100000"/>
                                    </p:animScale>
                                    <p:animScale>
                                      <p:cBhvr>
                                        <p:cTn id="87" dur="26">
                                          <p:stCondLst>
                                            <p:cond delay="1642"/>
                                          </p:stCondLst>
                                        </p:cTn>
                                        <p:tgtEl>
                                          <p:spTgt spid="3">
                                            <p:txEl>
                                              <p:pRg st="3" end="3"/>
                                            </p:txEl>
                                          </p:spTgt>
                                        </p:tgtEl>
                                      </p:cBhvr>
                                      <p:to x="100000" y="90000"/>
                                    </p:animScale>
                                    <p:animScale>
                                      <p:cBhvr>
                                        <p:cTn id="88" dur="166" decel="50000">
                                          <p:stCondLst>
                                            <p:cond delay="1668"/>
                                          </p:stCondLst>
                                        </p:cTn>
                                        <p:tgtEl>
                                          <p:spTgt spid="3">
                                            <p:txEl>
                                              <p:pRg st="3" end="3"/>
                                            </p:txEl>
                                          </p:spTgt>
                                        </p:tgtEl>
                                      </p:cBhvr>
                                      <p:to x="100000" y="100000"/>
                                    </p:animScale>
                                    <p:animScale>
                                      <p:cBhvr>
                                        <p:cTn id="89" dur="26">
                                          <p:stCondLst>
                                            <p:cond delay="1808"/>
                                          </p:stCondLst>
                                        </p:cTn>
                                        <p:tgtEl>
                                          <p:spTgt spid="3">
                                            <p:txEl>
                                              <p:pRg st="3" end="3"/>
                                            </p:txEl>
                                          </p:spTgt>
                                        </p:tgtEl>
                                      </p:cBhvr>
                                      <p:to x="100000" y="95000"/>
                                    </p:animScale>
                                    <p:animScale>
                                      <p:cBhvr>
                                        <p:cTn id="90" dur="166" decel="50000">
                                          <p:stCondLst>
                                            <p:cond delay="1834"/>
                                          </p:stCondLst>
                                        </p:cTn>
                                        <p:tgtEl>
                                          <p:spTgt spid="3">
                                            <p:txEl>
                                              <p:pRg st="3" end="3"/>
                                            </p:txEl>
                                          </p:spTgt>
                                        </p:tgtEl>
                                      </p:cBhvr>
                                      <p:to x="100000" y="100000"/>
                                    </p:animScale>
                                  </p:childTnLst>
                                </p:cTn>
                              </p:par>
                            </p:childTnLst>
                          </p:cTn>
                        </p:par>
                        <p:par>
                          <p:cTn id="91" fill="hold">
                            <p:stCondLst>
                              <p:cond delay="10500"/>
                            </p:stCondLst>
                            <p:childTnLst>
                              <p:par>
                                <p:cTn id="92" presetID="26" presetClass="entr" presetSubtype="0" fill="hold" grpId="0" nodeType="afterEffect">
                                  <p:stCondLst>
                                    <p:cond delay="0"/>
                                  </p:stCondLst>
                                  <p:childTnLst>
                                    <p:set>
                                      <p:cBhvr>
                                        <p:cTn id="93" dur="1" fill="hold">
                                          <p:stCondLst>
                                            <p:cond delay="0"/>
                                          </p:stCondLst>
                                        </p:cTn>
                                        <p:tgtEl>
                                          <p:spTgt spid="3">
                                            <p:txEl>
                                              <p:pRg st="4" end="4"/>
                                            </p:txEl>
                                          </p:spTgt>
                                        </p:tgtEl>
                                        <p:attrNameLst>
                                          <p:attrName>style.visibility</p:attrName>
                                        </p:attrNameLst>
                                      </p:cBhvr>
                                      <p:to>
                                        <p:strVal val="visible"/>
                                      </p:to>
                                    </p:set>
                                    <p:animEffect transition="in" filter="wipe(down)">
                                      <p:cBhvr>
                                        <p:cTn id="94" dur="580">
                                          <p:stCondLst>
                                            <p:cond delay="0"/>
                                          </p:stCondLst>
                                        </p:cTn>
                                        <p:tgtEl>
                                          <p:spTgt spid="3">
                                            <p:txEl>
                                              <p:pRg st="4" end="4"/>
                                            </p:txEl>
                                          </p:spTgt>
                                        </p:tgtEl>
                                      </p:cBhvr>
                                    </p:animEffect>
                                    <p:anim calcmode="lin" valueType="num">
                                      <p:cBhvr>
                                        <p:cTn id="95"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6"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7"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8"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9"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00" dur="26">
                                          <p:stCondLst>
                                            <p:cond delay="650"/>
                                          </p:stCondLst>
                                        </p:cTn>
                                        <p:tgtEl>
                                          <p:spTgt spid="3">
                                            <p:txEl>
                                              <p:pRg st="4" end="4"/>
                                            </p:txEl>
                                          </p:spTgt>
                                        </p:tgtEl>
                                      </p:cBhvr>
                                      <p:to x="100000" y="60000"/>
                                    </p:animScale>
                                    <p:animScale>
                                      <p:cBhvr>
                                        <p:cTn id="101" dur="166" decel="50000">
                                          <p:stCondLst>
                                            <p:cond delay="676"/>
                                          </p:stCondLst>
                                        </p:cTn>
                                        <p:tgtEl>
                                          <p:spTgt spid="3">
                                            <p:txEl>
                                              <p:pRg st="4" end="4"/>
                                            </p:txEl>
                                          </p:spTgt>
                                        </p:tgtEl>
                                      </p:cBhvr>
                                      <p:to x="100000" y="100000"/>
                                    </p:animScale>
                                    <p:animScale>
                                      <p:cBhvr>
                                        <p:cTn id="102" dur="26">
                                          <p:stCondLst>
                                            <p:cond delay="1312"/>
                                          </p:stCondLst>
                                        </p:cTn>
                                        <p:tgtEl>
                                          <p:spTgt spid="3">
                                            <p:txEl>
                                              <p:pRg st="4" end="4"/>
                                            </p:txEl>
                                          </p:spTgt>
                                        </p:tgtEl>
                                      </p:cBhvr>
                                      <p:to x="100000" y="80000"/>
                                    </p:animScale>
                                    <p:animScale>
                                      <p:cBhvr>
                                        <p:cTn id="103" dur="166" decel="50000">
                                          <p:stCondLst>
                                            <p:cond delay="1338"/>
                                          </p:stCondLst>
                                        </p:cTn>
                                        <p:tgtEl>
                                          <p:spTgt spid="3">
                                            <p:txEl>
                                              <p:pRg st="4" end="4"/>
                                            </p:txEl>
                                          </p:spTgt>
                                        </p:tgtEl>
                                      </p:cBhvr>
                                      <p:to x="100000" y="100000"/>
                                    </p:animScale>
                                    <p:animScale>
                                      <p:cBhvr>
                                        <p:cTn id="104" dur="26">
                                          <p:stCondLst>
                                            <p:cond delay="1642"/>
                                          </p:stCondLst>
                                        </p:cTn>
                                        <p:tgtEl>
                                          <p:spTgt spid="3">
                                            <p:txEl>
                                              <p:pRg st="4" end="4"/>
                                            </p:txEl>
                                          </p:spTgt>
                                        </p:tgtEl>
                                      </p:cBhvr>
                                      <p:to x="100000" y="90000"/>
                                    </p:animScale>
                                    <p:animScale>
                                      <p:cBhvr>
                                        <p:cTn id="105" dur="166" decel="50000">
                                          <p:stCondLst>
                                            <p:cond delay="1668"/>
                                          </p:stCondLst>
                                        </p:cTn>
                                        <p:tgtEl>
                                          <p:spTgt spid="3">
                                            <p:txEl>
                                              <p:pRg st="4" end="4"/>
                                            </p:txEl>
                                          </p:spTgt>
                                        </p:tgtEl>
                                      </p:cBhvr>
                                      <p:to x="100000" y="100000"/>
                                    </p:animScale>
                                    <p:animScale>
                                      <p:cBhvr>
                                        <p:cTn id="106" dur="26">
                                          <p:stCondLst>
                                            <p:cond delay="1808"/>
                                          </p:stCondLst>
                                        </p:cTn>
                                        <p:tgtEl>
                                          <p:spTgt spid="3">
                                            <p:txEl>
                                              <p:pRg st="4" end="4"/>
                                            </p:txEl>
                                          </p:spTgt>
                                        </p:tgtEl>
                                      </p:cBhvr>
                                      <p:to x="100000" y="95000"/>
                                    </p:animScale>
                                    <p:animScale>
                                      <p:cBhvr>
                                        <p:cTn id="107" dur="166" decel="50000">
                                          <p:stCondLst>
                                            <p:cond delay="1834"/>
                                          </p:stCondLst>
                                        </p:cTn>
                                        <p:tgtEl>
                                          <p:spTgt spid="3">
                                            <p:txEl>
                                              <p:pRg st="4" end="4"/>
                                            </p:txEl>
                                          </p:spTgt>
                                        </p:tgtEl>
                                      </p:cBhvr>
                                      <p:to x="100000" y="100000"/>
                                    </p:animScale>
                                  </p:childTnLst>
                                </p:cTn>
                              </p:par>
                            </p:childTnLst>
                          </p:cTn>
                        </p:par>
                        <p:par>
                          <p:cTn id="108" fill="hold">
                            <p:stCondLst>
                              <p:cond delay="12500"/>
                            </p:stCondLst>
                            <p:childTnLst>
                              <p:par>
                                <p:cTn id="109" presetID="26" presetClass="entr" presetSubtype="0" fill="hold" grpId="0" nodeType="afterEffect">
                                  <p:stCondLst>
                                    <p:cond delay="0"/>
                                  </p:stCondLst>
                                  <p:childTnLst>
                                    <p:set>
                                      <p:cBhvr>
                                        <p:cTn id="110" dur="1" fill="hold">
                                          <p:stCondLst>
                                            <p:cond delay="0"/>
                                          </p:stCondLst>
                                        </p:cTn>
                                        <p:tgtEl>
                                          <p:spTgt spid="3">
                                            <p:txEl>
                                              <p:pRg st="5" end="5"/>
                                            </p:txEl>
                                          </p:spTgt>
                                        </p:tgtEl>
                                        <p:attrNameLst>
                                          <p:attrName>style.visibility</p:attrName>
                                        </p:attrNameLst>
                                      </p:cBhvr>
                                      <p:to>
                                        <p:strVal val="visible"/>
                                      </p:to>
                                    </p:set>
                                    <p:animEffect transition="in" filter="wipe(down)">
                                      <p:cBhvr>
                                        <p:cTn id="111" dur="580">
                                          <p:stCondLst>
                                            <p:cond delay="0"/>
                                          </p:stCondLst>
                                        </p:cTn>
                                        <p:tgtEl>
                                          <p:spTgt spid="3">
                                            <p:txEl>
                                              <p:pRg st="5" end="5"/>
                                            </p:txEl>
                                          </p:spTgt>
                                        </p:tgtEl>
                                      </p:cBhvr>
                                    </p:animEffect>
                                    <p:anim calcmode="lin" valueType="num">
                                      <p:cBhvr>
                                        <p:cTn id="11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1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1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1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17" dur="26">
                                          <p:stCondLst>
                                            <p:cond delay="650"/>
                                          </p:stCondLst>
                                        </p:cTn>
                                        <p:tgtEl>
                                          <p:spTgt spid="3">
                                            <p:txEl>
                                              <p:pRg st="5" end="5"/>
                                            </p:txEl>
                                          </p:spTgt>
                                        </p:tgtEl>
                                      </p:cBhvr>
                                      <p:to x="100000" y="60000"/>
                                    </p:animScale>
                                    <p:animScale>
                                      <p:cBhvr>
                                        <p:cTn id="118" dur="166" decel="50000">
                                          <p:stCondLst>
                                            <p:cond delay="676"/>
                                          </p:stCondLst>
                                        </p:cTn>
                                        <p:tgtEl>
                                          <p:spTgt spid="3">
                                            <p:txEl>
                                              <p:pRg st="5" end="5"/>
                                            </p:txEl>
                                          </p:spTgt>
                                        </p:tgtEl>
                                      </p:cBhvr>
                                      <p:to x="100000" y="100000"/>
                                    </p:animScale>
                                    <p:animScale>
                                      <p:cBhvr>
                                        <p:cTn id="119" dur="26">
                                          <p:stCondLst>
                                            <p:cond delay="1312"/>
                                          </p:stCondLst>
                                        </p:cTn>
                                        <p:tgtEl>
                                          <p:spTgt spid="3">
                                            <p:txEl>
                                              <p:pRg st="5" end="5"/>
                                            </p:txEl>
                                          </p:spTgt>
                                        </p:tgtEl>
                                      </p:cBhvr>
                                      <p:to x="100000" y="80000"/>
                                    </p:animScale>
                                    <p:animScale>
                                      <p:cBhvr>
                                        <p:cTn id="120" dur="166" decel="50000">
                                          <p:stCondLst>
                                            <p:cond delay="1338"/>
                                          </p:stCondLst>
                                        </p:cTn>
                                        <p:tgtEl>
                                          <p:spTgt spid="3">
                                            <p:txEl>
                                              <p:pRg st="5" end="5"/>
                                            </p:txEl>
                                          </p:spTgt>
                                        </p:tgtEl>
                                      </p:cBhvr>
                                      <p:to x="100000" y="100000"/>
                                    </p:animScale>
                                    <p:animScale>
                                      <p:cBhvr>
                                        <p:cTn id="121" dur="26">
                                          <p:stCondLst>
                                            <p:cond delay="1642"/>
                                          </p:stCondLst>
                                        </p:cTn>
                                        <p:tgtEl>
                                          <p:spTgt spid="3">
                                            <p:txEl>
                                              <p:pRg st="5" end="5"/>
                                            </p:txEl>
                                          </p:spTgt>
                                        </p:tgtEl>
                                      </p:cBhvr>
                                      <p:to x="100000" y="90000"/>
                                    </p:animScale>
                                    <p:animScale>
                                      <p:cBhvr>
                                        <p:cTn id="122" dur="166" decel="50000">
                                          <p:stCondLst>
                                            <p:cond delay="1668"/>
                                          </p:stCondLst>
                                        </p:cTn>
                                        <p:tgtEl>
                                          <p:spTgt spid="3">
                                            <p:txEl>
                                              <p:pRg st="5" end="5"/>
                                            </p:txEl>
                                          </p:spTgt>
                                        </p:tgtEl>
                                      </p:cBhvr>
                                      <p:to x="100000" y="100000"/>
                                    </p:animScale>
                                    <p:animScale>
                                      <p:cBhvr>
                                        <p:cTn id="123" dur="26">
                                          <p:stCondLst>
                                            <p:cond delay="1808"/>
                                          </p:stCondLst>
                                        </p:cTn>
                                        <p:tgtEl>
                                          <p:spTgt spid="3">
                                            <p:txEl>
                                              <p:pRg st="5" end="5"/>
                                            </p:txEl>
                                          </p:spTgt>
                                        </p:tgtEl>
                                      </p:cBhvr>
                                      <p:to x="100000" y="95000"/>
                                    </p:animScale>
                                    <p:animScale>
                                      <p:cBhvr>
                                        <p:cTn id="124" dur="166" decel="50000">
                                          <p:stCondLst>
                                            <p:cond delay="1834"/>
                                          </p:stCondLst>
                                        </p:cTn>
                                        <p:tgtEl>
                                          <p:spTgt spid="3">
                                            <p:txEl>
                                              <p:pRg st="5" end="5"/>
                                            </p:txEl>
                                          </p:spTgt>
                                        </p:tgtEl>
                                      </p:cBhvr>
                                      <p:to x="100000" y="100000"/>
                                    </p:animScale>
                                  </p:childTnLst>
                                </p:cTn>
                              </p:par>
                            </p:childTnLst>
                          </p:cTn>
                        </p:par>
                        <p:par>
                          <p:cTn id="125" fill="hold">
                            <p:stCondLst>
                              <p:cond delay="14500"/>
                            </p:stCondLst>
                            <p:childTnLst>
                              <p:par>
                                <p:cTn id="126" presetID="26" presetClass="entr" presetSubtype="0" fill="hold" grpId="0" nodeType="afterEffect">
                                  <p:stCondLst>
                                    <p:cond delay="0"/>
                                  </p:stCondLst>
                                  <p:childTnLst>
                                    <p:set>
                                      <p:cBhvr>
                                        <p:cTn id="127" dur="1" fill="hold">
                                          <p:stCondLst>
                                            <p:cond delay="0"/>
                                          </p:stCondLst>
                                        </p:cTn>
                                        <p:tgtEl>
                                          <p:spTgt spid="3">
                                            <p:txEl>
                                              <p:pRg st="6" end="6"/>
                                            </p:txEl>
                                          </p:spTgt>
                                        </p:tgtEl>
                                        <p:attrNameLst>
                                          <p:attrName>style.visibility</p:attrName>
                                        </p:attrNameLst>
                                      </p:cBhvr>
                                      <p:to>
                                        <p:strVal val="visible"/>
                                      </p:to>
                                    </p:set>
                                    <p:animEffect transition="in" filter="wipe(down)">
                                      <p:cBhvr>
                                        <p:cTn id="128" dur="580">
                                          <p:stCondLst>
                                            <p:cond delay="0"/>
                                          </p:stCondLst>
                                        </p:cTn>
                                        <p:tgtEl>
                                          <p:spTgt spid="3">
                                            <p:txEl>
                                              <p:pRg st="6" end="6"/>
                                            </p:txEl>
                                          </p:spTgt>
                                        </p:tgtEl>
                                      </p:cBhvr>
                                    </p:animEffect>
                                    <p:anim calcmode="lin" valueType="num">
                                      <p:cBhvr>
                                        <p:cTn id="129"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3">
                                            <p:txEl>
                                              <p:pRg st="6" end="6"/>
                                            </p:txEl>
                                          </p:spTgt>
                                        </p:tgtEl>
                                      </p:cBhvr>
                                      <p:to x="100000" y="60000"/>
                                    </p:animScale>
                                    <p:animScale>
                                      <p:cBhvr>
                                        <p:cTn id="135" dur="166" decel="50000">
                                          <p:stCondLst>
                                            <p:cond delay="676"/>
                                          </p:stCondLst>
                                        </p:cTn>
                                        <p:tgtEl>
                                          <p:spTgt spid="3">
                                            <p:txEl>
                                              <p:pRg st="6" end="6"/>
                                            </p:txEl>
                                          </p:spTgt>
                                        </p:tgtEl>
                                      </p:cBhvr>
                                      <p:to x="100000" y="100000"/>
                                    </p:animScale>
                                    <p:animScale>
                                      <p:cBhvr>
                                        <p:cTn id="136" dur="26">
                                          <p:stCondLst>
                                            <p:cond delay="1312"/>
                                          </p:stCondLst>
                                        </p:cTn>
                                        <p:tgtEl>
                                          <p:spTgt spid="3">
                                            <p:txEl>
                                              <p:pRg st="6" end="6"/>
                                            </p:txEl>
                                          </p:spTgt>
                                        </p:tgtEl>
                                      </p:cBhvr>
                                      <p:to x="100000" y="80000"/>
                                    </p:animScale>
                                    <p:animScale>
                                      <p:cBhvr>
                                        <p:cTn id="137" dur="166" decel="50000">
                                          <p:stCondLst>
                                            <p:cond delay="1338"/>
                                          </p:stCondLst>
                                        </p:cTn>
                                        <p:tgtEl>
                                          <p:spTgt spid="3">
                                            <p:txEl>
                                              <p:pRg st="6" end="6"/>
                                            </p:txEl>
                                          </p:spTgt>
                                        </p:tgtEl>
                                      </p:cBhvr>
                                      <p:to x="100000" y="100000"/>
                                    </p:animScale>
                                    <p:animScale>
                                      <p:cBhvr>
                                        <p:cTn id="138" dur="26">
                                          <p:stCondLst>
                                            <p:cond delay="1642"/>
                                          </p:stCondLst>
                                        </p:cTn>
                                        <p:tgtEl>
                                          <p:spTgt spid="3">
                                            <p:txEl>
                                              <p:pRg st="6" end="6"/>
                                            </p:txEl>
                                          </p:spTgt>
                                        </p:tgtEl>
                                      </p:cBhvr>
                                      <p:to x="100000" y="90000"/>
                                    </p:animScale>
                                    <p:animScale>
                                      <p:cBhvr>
                                        <p:cTn id="139" dur="166" decel="50000">
                                          <p:stCondLst>
                                            <p:cond delay="1668"/>
                                          </p:stCondLst>
                                        </p:cTn>
                                        <p:tgtEl>
                                          <p:spTgt spid="3">
                                            <p:txEl>
                                              <p:pRg st="6" end="6"/>
                                            </p:txEl>
                                          </p:spTgt>
                                        </p:tgtEl>
                                      </p:cBhvr>
                                      <p:to x="100000" y="100000"/>
                                    </p:animScale>
                                    <p:animScale>
                                      <p:cBhvr>
                                        <p:cTn id="140" dur="26">
                                          <p:stCondLst>
                                            <p:cond delay="1808"/>
                                          </p:stCondLst>
                                        </p:cTn>
                                        <p:tgtEl>
                                          <p:spTgt spid="3">
                                            <p:txEl>
                                              <p:pRg st="6" end="6"/>
                                            </p:txEl>
                                          </p:spTgt>
                                        </p:tgtEl>
                                      </p:cBhvr>
                                      <p:to x="100000" y="95000"/>
                                    </p:animScale>
                                    <p:animScale>
                                      <p:cBhvr>
                                        <p:cTn id="141" dur="166" decel="50000">
                                          <p:stCondLst>
                                            <p:cond delay="1834"/>
                                          </p:stCondLst>
                                        </p:cTn>
                                        <p:tgtEl>
                                          <p:spTgt spid="3">
                                            <p:txEl>
                                              <p:pRg st="6" end="6"/>
                                            </p:txEl>
                                          </p:spTgt>
                                        </p:tgtEl>
                                      </p:cBhvr>
                                      <p:to x="100000" y="100000"/>
                                    </p:animScale>
                                  </p:childTnLst>
                                </p:cTn>
                              </p:par>
                            </p:childTnLst>
                          </p:cTn>
                        </p:par>
                        <p:par>
                          <p:cTn id="142" fill="hold">
                            <p:stCondLst>
                              <p:cond delay="16500"/>
                            </p:stCondLst>
                            <p:childTnLst>
                              <p:par>
                                <p:cTn id="143" presetID="26" presetClass="entr" presetSubtype="0" fill="hold" grpId="0" nodeType="afterEffect">
                                  <p:stCondLst>
                                    <p:cond delay="0"/>
                                  </p:stCondLst>
                                  <p:childTnLst>
                                    <p:set>
                                      <p:cBhvr>
                                        <p:cTn id="144" dur="1" fill="hold">
                                          <p:stCondLst>
                                            <p:cond delay="0"/>
                                          </p:stCondLst>
                                        </p:cTn>
                                        <p:tgtEl>
                                          <p:spTgt spid="3">
                                            <p:txEl>
                                              <p:pRg st="7" end="7"/>
                                            </p:txEl>
                                          </p:spTgt>
                                        </p:tgtEl>
                                        <p:attrNameLst>
                                          <p:attrName>style.visibility</p:attrName>
                                        </p:attrNameLst>
                                      </p:cBhvr>
                                      <p:to>
                                        <p:strVal val="visible"/>
                                      </p:to>
                                    </p:set>
                                    <p:animEffect transition="in" filter="wipe(down)">
                                      <p:cBhvr>
                                        <p:cTn id="145" dur="580">
                                          <p:stCondLst>
                                            <p:cond delay="0"/>
                                          </p:stCondLst>
                                        </p:cTn>
                                        <p:tgtEl>
                                          <p:spTgt spid="3">
                                            <p:txEl>
                                              <p:pRg st="7" end="7"/>
                                            </p:txEl>
                                          </p:spTgt>
                                        </p:tgtEl>
                                      </p:cBhvr>
                                    </p:animEffect>
                                    <p:anim calcmode="lin" valueType="num">
                                      <p:cBhvr>
                                        <p:cTn id="146"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3">
                                            <p:txEl>
                                              <p:pRg st="7" end="7"/>
                                            </p:txEl>
                                          </p:spTgt>
                                        </p:tgtEl>
                                      </p:cBhvr>
                                      <p:to x="100000" y="60000"/>
                                    </p:animScale>
                                    <p:animScale>
                                      <p:cBhvr>
                                        <p:cTn id="152" dur="166" decel="50000">
                                          <p:stCondLst>
                                            <p:cond delay="676"/>
                                          </p:stCondLst>
                                        </p:cTn>
                                        <p:tgtEl>
                                          <p:spTgt spid="3">
                                            <p:txEl>
                                              <p:pRg st="7" end="7"/>
                                            </p:txEl>
                                          </p:spTgt>
                                        </p:tgtEl>
                                      </p:cBhvr>
                                      <p:to x="100000" y="100000"/>
                                    </p:animScale>
                                    <p:animScale>
                                      <p:cBhvr>
                                        <p:cTn id="153" dur="26">
                                          <p:stCondLst>
                                            <p:cond delay="1312"/>
                                          </p:stCondLst>
                                        </p:cTn>
                                        <p:tgtEl>
                                          <p:spTgt spid="3">
                                            <p:txEl>
                                              <p:pRg st="7" end="7"/>
                                            </p:txEl>
                                          </p:spTgt>
                                        </p:tgtEl>
                                      </p:cBhvr>
                                      <p:to x="100000" y="80000"/>
                                    </p:animScale>
                                    <p:animScale>
                                      <p:cBhvr>
                                        <p:cTn id="154" dur="166" decel="50000">
                                          <p:stCondLst>
                                            <p:cond delay="1338"/>
                                          </p:stCondLst>
                                        </p:cTn>
                                        <p:tgtEl>
                                          <p:spTgt spid="3">
                                            <p:txEl>
                                              <p:pRg st="7" end="7"/>
                                            </p:txEl>
                                          </p:spTgt>
                                        </p:tgtEl>
                                      </p:cBhvr>
                                      <p:to x="100000" y="100000"/>
                                    </p:animScale>
                                    <p:animScale>
                                      <p:cBhvr>
                                        <p:cTn id="155" dur="26">
                                          <p:stCondLst>
                                            <p:cond delay="1642"/>
                                          </p:stCondLst>
                                        </p:cTn>
                                        <p:tgtEl>
                                          <p:spTgt spid="3">
                                            <p:txEl>
                                              <p:pRg st="7" end="7"/>
                                            </p:txEl>
                                          </p:spTgt>
                                        </p:tgtEl>
                                      </p:cBhvr>
                                      <p:to x="100000" y="90000"/>
                                    </p:animScale>
                                    <p:animScale>
                                      <p:cBhvr>
                                        <p:cTn id="156" dur="166" decel="50000">
                                          <p:stCondLst>
                                            <p:cond delay="1668"/>
                                          </p:stCondLst>
                                        </p:cTn>
                                        <p:tgtEl>
                                          <p:spTgt spid="3">
                                            <p:txEl>
                                              <p:pRg st="7" end="7"/>
                                            </p:txEl>
                                          </p:spTgt>
                                        </p:tgtEl>
                                      </p:cBhvr>
                                      <p:to x="100000" y="100000"/>
                                    </p:animScale>
                                    <p:animScale>
                                      <p:cBhvr>
                                        <p:cTn id="157" dur="26">
                                          <p:stCondLst>
                                            <p:cond delay="1808"/>
                                          </p:stCondLst>
                                        </p:cTn>
                                        <p:tgtEl>
                                          <p:spTgt spid="3">
                                            <p:txEl>
                                              <p:pRg st="7" end="7"/>
                                            </p:txEl>
                                          </p:spTgt>
                                        </p:tgtEl>
                                      </p:cBhvr>
                                      <p:to x="100000" y="95000"/>
                                    </p:animScale>
                                    <p:animScale>
                                      <p:cBhvr>
                                        <p:cTn id="158" dur="166" decel="50000">
                                          <p:stCondLst>
                                            <p:cond delay="1834"/>
                                          </p:stCondLst>
                                        </p:cTn>
                                        <p:tgtEl>
                                          <p:spTgt spid="3">
                                            <p:txEl>
                                              <p:pRg st="7" end="7"/>
                                            </p:txEl>
                                          </p:spTgt>
                                        </p:tgtEl>
                                      </p:cBhvr>
                                      <p:to x="100000" y="100000"/>
                                    </p:animScale>
                                  </p:childTnLst>
                                </p:cTn>
                              </p:par>
                            </p:childTnLst>
                          </p:cTn>
                        </p:par>
                        <p:par>
                          <p:cTn id="159" fill="hold">
                            <p:stCondLst>
                              <p:cond delay="18500"/>
                            </p:stCondLst>
                            <p:childTnLst>
                              <p:par>
                                <p:cTn id="160" presetID="26" presetClass="entr" presetSubtype="0" fill="hold" grpId="0" nodeType="afterEffect">
                                  <p:stCondLst>
                                    <p:cond delay="0"/>
                                  </p:stCondLst>
                                  <p:childTnLst>
                                    <p:set>
                                      <p:cBhvr>
                                        <p:cTn id="161" dur="1" fill="hold">
                                          <p:stCondLst>
                                            <p:cond delay="0"/>
                                          </p:stCondLst>
                                        </p:cTn>
                                        <p:tgtEl>
                                          <p:spTgt spid="3">
                                            <p:txEl>
                                              <p:pRg st="8" end="8"/>
                                            </p:txEl>
                                          </p:spTgt>
                                        </p:tgtEl>
                                        <p:attrNameLst>
                                          <p:attrName>style.visibility</p:attrName>
                                        </p:attrNameLst>
                                      </p:cBhvr>
                                      <p:to>
                                        <p:strVal val="visible"/>
                                      </p:to>
                                    </p:set>
                                    <p:animEffect transition="in" filter="wipe(down)">
                                      <p:cBhvr>
                                        <p:cTn id="162" dur="580">
                                          <p:stCondLst>
                                            <p:cond delay="0"/>
                                          </p:stCondLst>
                                        </p:cTn>
                                        <p:tgtEl>
                                          <p:spTgt spid="3">
                                            <p:txEl>
                                              <p:pRg st="8" end="8"/>
                                            </p:txEl>
                                          </p:spTgt>
                                        </p:tgtEl>
                                      </p:cBhvr>
                                    </p:animEffect>
                                    <p:anim calcmode="lin" valueType="num">
                                      <p:cBhvr>
                                        <p:cTn id="163"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64"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65"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66"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67"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68" dur="26">
                                          <p:stCondLst>
                                            <p:cond delay="650"/>
                                          </p:stCondLst>
                                        </p:cTn>
                                        <p:tgtEl>
                                          <p:spTgt spid="3">
                                            <p:txEl>
                                              <p:pRg st="8" end="8"/>
                                            </p:txEl>
                                          </p:spTgt>
                                        </p:tgtEl>
                                      </p:cBhvr>
                                      <p:to x="100000" y="60000"/>
                                    </p:animScale>
                                    <p:animScale>
                                      <p:cBhvr>
                                        <p:cTn id="169" dur="166" decel="50000">
                                          <p:stCondLst>
                                            <p:cond delay="676"/>
                                          </p:stCondLst>
                                        </p:cTn>
                                        <p:tgtEl>
                                          <p:spTgt spid="3">
                                            <p:txEl>
                                              <p:pRg st="8" end="8"/>
                                            </p:txEl>
                                          </p:spTgt>
                                        </p:tgtEl>
                                      </p:cBhvr>
                                      <p:to x="100000" y="100000"/>
                                    </p:animScale>
                                    <p:animScale>
                                      <p:cBhvr>
                                        <p:cTn id="170" dur="26">
                                          <p:stCondLst>
                                            <p:cond delay="1312"/>
                                          </p:stCondLst>
                                        </p:cTn>
                                        <p:tgtEl>
                                          <p:spTgt spid="3">
                                            <p:txEl>
                                              <p:pRg st="8" end="8"/>
                                            </p:txEl>
                                          </p:spTgt>
                                        </p:tgtEl>
                                      </p:cBhvr>
                                      <p:to x="100000" y="80000"/>
                                    </p:animScale>
                                    <p:animScale>
                                      <p:cBhvr>
                                        <p:cTn id="171" dur="166" decel="50000">
                                          <p:stCondLst>
                                            <p:cond delay="1338"/>
                                          </p:stCondLst>
                                        </p:cTn>
                                        <p:tgtEl>
                                          <p:spTgt spid="3">
                                            <p:txEl>
                                              <p:pRg st="8" end="8"/>
                                            </p:txEl>
                                          </p:spTgt>
                                        </p:tgtEl>
                                      </p:cBhvr>
                                      <p:to x="100000" y="100000"/>
                                    </p:animScale>
                                    <p:animScale>
                                      <p:cBhvr>
                                        <p:cTn id="172" dur="26">
                                          <p:stCondLst>
                                            <p:cond delay="1642"/>
                                          </p:stCondLst>
                                        </p:cTn>
                                        <p:tgtEl>
                                          <p:spTgt spid="3">
                                            <p:txEl>
                                              <p:pRg st="8" end="8"/>
                                            </p:txEl>
                                          </p:spTgt>
                                        </p:tgtEl>
                                      </p:cBhvr>
                                      <p:to x="100000" y="90000"/>
                                    </p:animScale>
                                    <p:animScale>
                                      <p:cBhvr>
                                        <p:cTn id="173" dur="166" decel="50000">
                                          <p:stCondLst>
                                            <p:cond delay="1668"/>
                                          </p:stCondLst>
                                        </p:cTn>
                                        <p:tgtEl>
                                          <p:spTgt spid="3">
                                            <p:txEl>
                                              <p:pRg st="8" end="8"/>
                                            </p:txEl>
                                          </p:spTgt>
                                        </p:tgtEl>
                                      </p:cBhvr>
                                      <p:to x="100000" y="100000"/>
                                    </p:animScale>
                                    <p:animScale>
                                      <p:cBhvr>
                                        <p:cTn id="174" dur="26">
                                          <p:stCondLst>
                                            <p:cond delay="1808"/>
                                          </p:stCondLst>
                                        </p:cTn>
                                        <p:tgtEl>
                                          <p:spTgt spid="3">
                                            <p:txEl>
                                              <p:pRg st="8" end="8"/>
                                            </p:txEl>
                                          </p:spTgt>
                                        </p:tgtEl>
                                      </p:cBhvr>
                                      <p:to x="100000" y="95000"/>
                                    </p:animScale>
                                    <p:animScale>
                                      <p:cBhvr>
                                        <p:cTn id="175" dur="166" decel="50000">
                                          <p:stCondLst>
                                            <p:cond delay="1834"/>
                                          </p:stCondLst>
                                        </p:cTn>
                                        <p:tgtEl>
                                          <p:spTgt spid="3">
                                            <p:txEl>
                                              <p:pRg st="8" end="8"/>
                                            </p:txEl>
                                          </p:spTgt>
                                        </p:tgtEl>
                                      </p:cBhvr>
                                      <p:to x="100000" y="100000"/>
                                    </p:animScale>
                                  </p:childTnLst>
                                </p:cTn>
                              </p:par>
                            </p:childTnLst>
                          </p:cTn>
                        </p:par>
                        <p:par>
                          <p:cTn id="176" fill="hold">
                            <p:stCondLst>
                              <p:cond delay="20500"/>
                            </p:stCondLst>
                            <p:childTnLst>
                              <p:par>
                                <p:cTn id="177" presetID="26" presetClass="entr" presetSubtype="0" fill="hold" grpId="0" nodeType="afterEffect">
                                  <p:stCondLst>
                                    <p:cond delay="0"/>
                                  </p:stCondLst>
                                  <p:childTnLst>
                                    <p:set>
                                      <p:cBhvr>
                                        <p:cTn id="178" dur="1" fill="hold">
                                          <p:stCondLst>
                                            <p:cond delay="0"/>
                                          </p:stCondLst>
                                        </p:cTn>
                                        <p:tgtEl>
                                          <p:spTgt spid="3">
                                            <p:txEl>
                                              <p:pRg st="9" end="9"/>
                                            </p:txEl>
                                          </p:spTgt>
                                        </p:tgtEl>
                                        <p:attrNameLst>
                                          <p:attrName>style.visibility</p:attrName>
                                        </p:attrNameLst>
                                      </p:cBhvr>
                                      <p:to>
                                        <p:strVal val="visible"/>
                                      </p:to>
                                    </p:set>
                                    <p:animEffect transition="in" filter="wipe(down)">
                                      <p:cBhvr>
                                        <p:cTn id="179" dur="580">
                                          <p:stCondLst>
                                            <p:cond delay="0"/>
                                          </p:stCondLst>
                                        </p:cTn>
                                        <p:tgtEl>
                                          <p:spTgt spid="3">
                                            <p:txEl>
                                              <p:pRg st="9" end="9"/>
                                            </p:txEl>
                                          </p:spTgt>
                                        </p:tgtEl>
                                      </p:cBhvr>
                                    </p:animEffect>
                                    <p:anim calcmode="lin" valueType="num">
                                      <p:cBhvr>
                                        <p:cTn id="180"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85" dur="26">
                                          <p:stCondLst>
                                            <p:cond delay="650"/>
                                          </p:stCondLst>
                                        </p:cTn>
                                        <p:tgtEl>
                                          <p:spTgt spid="3">
                                            <p:txEl>
                                              <p:pRg st="9" end="9"/>
                                            </p:txEl>
                                          </p:spTgt>
                                        </p:tgtEl>
                                      </p:cBhvr>
                                      <p:to x="100000" y="60000"/>
                                    </p:animScale>
                                    <p:animScale>
                                      <p:cBhvr>
                                        <p:cTn id="186" dur="166" decel="50000">
                                          <p:stCondLst>
                                            <p:cond delay="676"/>
                                          </p:stCondLst>
                                        </p:cTn>
                                        <p:tgtEl>
                                          <p:spTgt spid="3">
                                            <p:txEl>
                                              <p:pRg st="9" end="9"/>
                                            </p:txEl>
                                          </p:spTgt>
                                        </p:tgtEl>
                                      </p:cBhvr>
                                      <p:to x="100000" y="100000"/>
                                    </p:animScale>
                                    <p:animScale>
                                      <p:cBhvr>
                                        <p:cTn id="187" dur="26">
                                          <p:stCondLst>
                                            <p:cond delay="1312"/>
                                          </p:stCondLst>
                                        </p:cTn>
                                        <p:tgtEl>
                                          <p:spTgt spid="3">
                                            <p:txEl>
                                              <p:pRg st="9" end="9"/>
                                            </p:txEl>
                                          </p:spTgt>
                                        </p:tgtEl>
                                      </p:cBhvr>
                                      <p:to x="100000" y="80000"/>
                                    </p:animScale>
                                    <p:animScale>
                                      <p:cBhvr>
                                        <p:cTn id="188" dur="166" decel="50000">
                                          <p:stCondLst>
                                            <p:cond delay="1338"/>
                                          </p:stCondLst>
                                        </p:cTn>
                                        <p:tgtEl>
                                          <p:spTgt spid="3">
                                            <p:txEl>
                                              <p:pRg st="9" end="9"/>
                                            </p:txEl>
                                          </p:spTgt>
                                        </p:tgtEl>
                                      </p:cBhvr>
                                      <p:to x="100000" y="100000"/>
                                    </p:animScale>
                                    <p:animScale>
                                      <p:cBhvr>
                                        <p:cTn id="189" dur="26">
                                          <p:stCondLst>
                                            <p:cond delay="1642"/>
                                          </p:stCondLst>
                                        </p:cTn>
                                        <p:tgtEl>
                                          <p:spTgt spid="3">
                                            <p:txEl>
                                              <p:pRg st="9" end="9"/>
                                            </p:txEl>
                                          </p:spTgt>
                                        </p:tgtEl>
                                      </p:cBhvr>
                                      <p:to x="100000" y="90000"/>
                                    </p:animScale>
                                    <p:animScale>
                                      <p:cBhvr>
                                        <p:cTn id="190" dur="166" decel="50000">
                                          <p:stCondLst>
                                            <p:cond delay="1668"/>
                                          </p:stCondLst>
                                        </p:cTn>
                                        <p:tgtEl>
                                          <p:spTgt spid="3">
                                            <p:txEl>
                                              <p:pRg st="9" end="9"/>
                                            </p:txEl>
                                          </p:spTgt>
                                        </p:tgtEl>
                                      </p:cBhvr>
                                      <p:to x="100000" y="100000"/>
                                    </p:animScale>
                                    <p:animScale>
                                      <p:cBhvr>
                                        <p:cTn id="191" dur="26">
                                          <p:stCondLst>
                                            <p:cond delay="1808"/>
                                          </p:stCondLst>
                                        </p:cTn>
                                        <p:tgtEl>
                                          <p:spTgt spid="3">
                                            <p:txEl>
                                              <p:pRg st="9" end="9"/>
                                            </p:txEl>
                                          </p:spTgt>
                                        </p:tgtEl>
                                      </p:cBhvr>
                                      <p:to x="100000" y="95000"/>
                                    </p:animScale>
                                    <p:animScale>
                                      <p:cBhvr>
                                        <p:cTn id="192"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p:spPr>
        <p:txBody>
          <a:bodyPr>
            <a:normAutofit fontScale="90000"/>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838200" y="1752600"/>
            <a:ext cx="7693025" cy="3724275"/>
          </a:xfrm>
        </p:spPr>
        <p:txBody>
          <a:bodyPr>
            <a:normAutofit fontScale="92500" lnSpcReduction="20000"/>
          </a:bodyPr>
          <a:lstStyle/>
          <a:p>
            <a:pPr>
              <a:defRPr/>
            </a:pPr>
            <a:r>
              <a:rPr lang="en-US" dirty="0" smtClean="0">
                <a:solidFill>
                  <a:schemeClr val="tx1">
                    <a:lumMod val="50000"/>
                  </a:schemeClr>
                </a:solidFill>
              </a:rPr>
              <a:t>It takes a lot of preparation time</a:t>
            </a:r>
          </a:p>
          <a:p>
            <a:pPr>
              <a:defRPr/>
            </a:pPr>
            <a:r>
              <a:rPr lang="en-US" dirty="0" smtClean="0">
                <a:solidFill>
                  <a:schemeClr val="tx1">
                    <a:lumMod val="50000"/>
                  </a:schemeClr>
                </a:solidFill>
              </a:rPr>
              <a:t>We don't have the resources</a:t>
            </a:r>
          </a:p>
          <a:p>
            <a:pPr>
              <a:defRPr/>
            </a:pPr>
            <a:r>
              <a:rPr lang="en-US" dirty="0" smtClean="0">
                <a:solidFill>
                  <a:schemeClr val="tx1">
                    <a:lumMod val="50000"/>
                  </a:schemeClr>
                </a:solidFill>
              </a:rPr>
              <a:t>We lack administrative support and support from other teachers</a:t>
            </a:r>
          </a:p>
          <a:p>
            <a:pPr>
              <a:defRPr/>
            </a:pPr>
            <a:r>
              <a:rPr lang="en-US" dirty="0" smtClean="0">
                <a:solidFill>
                  <a:schemeClr val="tx1">
                    <a:lumMod val="50000"/>
                  </a:schemeClr>
                </a:solidFill>
              </a:rPr>
              <a:t>You often feel uneasy because you're not knowledgeable about the content</a:t>
            </a:r>
          </a:p>
          <a:p>
            <a:pPr>
              <a:defRPr/>
            </a:pPr>
            <a:r>
              <a:rPr lang="en-US" dirty="0" smtClean="0">
                <a:solidFill>
                  <a:schemeClr val="tx1">
                    <a:lumMod val="50000"/>
                  </a:schemeClr>
                </a:solidFill>
              </a:rPr>
              <a:t>The open-ended, no right or wrong answer aspect of project work can be threatening</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0" y="1981200"/>
            <a:ext cx="9144000" cy="3724275"/>
          </a:xfrm>
        </p:spPr>
        <p:txBody>
          <a:bodyPr/>
          <a:lstStyle/>
          <a:p>
            <a:pPr>
              <a:defRPr/>
            </a:pPr>
            <a:r>
              <a:rPr lang="en-US" dirty="0" smtClean="0">
                <a:solidFill>
                  <a:schemeClr val="tx1">
                    <a:lumMod val="50000"/>
                  </a:schemeClr>
                </a:solidFill>
              </a:rPr>
              <a:t>Administrators can fault you for not covering the curriculum</a:t>
            </a:r>
          </a:p>
          <a:p>
            <a:pPr>
              <a:defRPr/>
            </a:pPr>
            <a:r>
              <a:rPr lang="en-US" dirty="0" smtClean="0">
                <a:solidFill>
                  <a:schemeClr val="tx1">
                    <a:lumMod val="50000"/>
                  </a:schemeClr>
                </a:solidFill>
              </a:rPr>
              <a:t>There are risks associated with giving up teacher control</a:t>
            </a:r>
          </a:p>
          <a:p>
            <a:pPr>
              <a:defRPr/>
            </a:pPr>
            <a:r>
              <a:rPr lang="en-US" dirty="0" smtClean="0">
                <a:solidFill>
                  <a:schemeClr val="tx1">
                    <a:lumMod val="50000"/>
                  </a:schemeClr>
                </a:solidFill>
              </a:rPr>
              <a:t>Students may not participate and are not always self-motivated</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381000" y="2362200"/>
            <a:ext cx="8382000" cy="3724275"/>
          </a:xfrm>
        </p:spPr>
        <p:txBody>
          <a:bodyPr/>
          <a:lstStyle/>
          <a:p>
            <a:pPr>
              <a:defRPr/>
            </a:pPr>
            <a:r>
              <a:rPr lang="en-US" dirty="0" smtClean="0">
                <a:solidFill>
                  <a:schemeClr val="tx1">
                    <a:lumMod val="50000"/>
                  </a:schemeClr>
                </a:solidFill>
              </a:rPr>
              <a:t>students may have difficulty with higher order thinking or open-ended problems</a:t>
            </a:r>
          </a:p>
          <a:p>
            <a:pPr>
              <a:buFont typeface="Wingdings" pitchFamily="2" charset="2"/>
              <a:buNone/>
              <a:defRPr/>
            </a:pPr>
            <a:endParaRPr lang="en-US" dirty="0" smtClean="0">
              <a:solidFill>
                <a:schemeClr val="tx1">
                  <a:lumMod val="50000"/>
                </a:schemeClr>
              </a:solidFill>
            </a:endParaRPr>
          </a:p>
          <a:p>
            <a:pPr>
              <a:defRPr/>
            </a:pPr>
            <a:r>
              <a:rPr lang="en-US" dirty="0" smtClean="0">
                <a:solidFill>
                  <a:schemeClr val="tx1">
                    <a:lumMod val="50000"/>
                  </a:schemeClr>
                </a:solidFill>
              </a:rPr>
              <a:t>There is a risk that students might not learn much, or receive much of value from Problem Based Learning unless designed right</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48131" name="Content Placeholder 2"/>
          <p:cNvSpPr>
            <a:spLocks noGrp="1"/>
          </p:cNvSpPr>
          <p:nvPr>
            <p:ph idx="1"/>
          </p:nvPr>
        </p:nvSpPr>
        <p:spPr>
          <a:xfrm>
            <a:off x="838200" y="1981200"/>
            <a:ext cx="7693025" cy="3724275"/>
          </a:xfrm>
        </p:spPr>
        <p:txBody>
          <a:bodyPr>
            <a:normAutofit lnSpcReduction="10000"/>
          </a:bodyPr>
          <a:lstStyle/>
          <a:p>
            <a:r>
              <a:rPr lang="en-US" smtClean="0"/>
              <a:t>We got to choose what to work on.</a:t>
            </a:r>
          </a:p>
          <a:p>
            <a:r>
              <a:rPr lang="en-US" smtClean="0"/>
              <a:t>We learned that we can make a difference</a:t>
            </a:r>
          </a:p>
          <a:p>
            <a:r>
              <a:rPr lang="en-US" smtClean="0"/>
              <a:t>There was a clear goal that was a challenge to work on</a:t>
            </a:r>
          </a:p>
          <a:p>
            <a:r>
              <a:rPr lang="en-US" smtClean="0"/>
              <a:t>There was an audience for the product and we knew we had to meet the deadline and present it to the audience.</a:t>
            </a:r>
          </a:p>
          <a:p>
            <a:endParaRPr lang="en-US"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1981200"/>
            <a:ext cx="7693025" cy="3724275"/>
          </a:xfrm>
        </p:spPr>
        <p:txBody>
          <a:bodyPr>
            <a:normAutofit fontScale="92500" lnSpcReduction="10000"/>
          </a:bodyPr>
          <a:lstStyle/>
          <a:p>
            <a:pPr>
              <a:defRPr/>
            </a:pPr>
            <a:r>
              <a:rPr lang="en-US" dirty="0" smtClean="0">
                <a:solidFill>
                  <a:schemeClr val="tx1">
                    <a:lumMod val="50000"/>
                  </a:schemeClr>
                </a:solidFill>
              </a:rPr>
              <a:t>We weren't afraid to try things we didn't know because the teacher said we would have the opportunity to reevaluate and try again.</a:t>
            </a:r>
          </a:p>
          <a:p>
            <a:pPr>
              <a:defRPr/>
            </a:pPr>
            <a:r>
              <a:rPr lang="en-US" dirty="0" smtClean="0">
                <a:solidFill>
                  <a:schemeClr val="tx1">
                    <a:lumMod val="50000"/>
                  </a:schemeClr>
                </a:solidFill>
              </a:rPr>
              <a:t>Everyone felt needed and had a part. Nobody got left out</a:t>
            </a:r>
          </a:p>
          <a:p>
            <a:pPr>
              <a:defRPr/>
            </a:pPr>
            <a:r>
              <a:rPr lang="en-US" dirty="0" smtClean="0">
                <a:solidFill>
                  <a:schemeClr val="tx1">
                    <a:lumMod val="50000"/>
                  </a:schemeClr>
                </a:solidFill>
              </a:rPr>
              <a:t>We didn't need to use our texts, and we were actively doing things and learning something.</a:t>
            </a:r>
          </a:p>
          <a:p>
            <a:pPr>
              <a:defRPr/>
            </a:pPr>
            <a:endParaRPr lang="en-US" dirty="0" smtClean="0">
              <a:solidFill>
                <a:schemeClr val="tx1">
                  <a:lumMod val="50000"/>
                </a:schemeClr>
              </a:solidFill>
            </a:endParaRP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fontScale="90000"/>
          </a:bodyPr>
          <a:lstStyle/>
          <a:p>
            <a:pPr algn="ctr"/>
            <a:r>
              <a:rPr lang="en-US" sz="3600" dirty="0" smtClean="0">
                <a:cs typeface="Times New Roman" pitchFamily="18" charset="0"/>
              </a:rPr>
              <a:t>What does the research say about PBL?</a:t>
            </a:r>
          </a:p>
        </p:txBody>
      </p:sp>
      <p:sp>
        <p:nvSpPr>
          <p:cNvPr id="10243" name="Content Placeholder 2"/>
          <p:cNvSpPr>
            <a:spLocks noGrp="1"/>
          </p:cNvSpPr>
          <p:nvPr>
            <p:ph idx="1"/>
          </p:nvPr>
        </p:nvSpPr>
        <p:spPr>
          <a:xfrm>
            <a:off x="838200" y="1524000"/>
            <a:ext cx="7693025" cy="3724275"/>
          </a:xfrm>
        </p:spPr>
        <p:txBody>
          <a:bodyPr>
            <a:normAutofit/>
          </a:bodyPr>
          <a:lstStyle/>
          <a:p>
            <a:pPr algn="ctr">
              <a:buFont typeface="Wingdings" pitchFamily="2" charset="2"/>
              <a:buNone/>
              <a:defRPr/>
            </a:pPr>
            <a:r>
              <a:rPr lang="en-US" sz="2800" dirty="0" smtClean="0">
                <a:solidFill>
                  <a:schemeClr val="tx1">
                    <a:lumMod val="50000"/>
                  </a:schemeClr>
                </a:solidFill>
                <a:latin typeface="+mj-lt"/>
                <a:cs typeface="Times New Roman" pitchFamily="18" charset="0"/>
              </a:rPr>
              <a:t>In a five-year study, researchers at SRI International found that technology-using students in Challenge 2000 Multimedia </a:t>
            </a:r>
            <a:r>
              <a:rPr lang="en-US" sz="2800" b="1" u="sng" dirty="0" smtClean="0">
                <a:solidFill>
                  <a:schemeClr val="tx1">
                    <a:lumMod val="50000"/>
                  </a:schemeClr>
                </a:solidFill>
                <a:latin typeface="+mj-lt"/>
                <a:cs typeface="Times New Roman" pitchFamily="18" charset="0"/>
              </a:rPr>
              <a:t>Project-Based classrooms outperformed non-technology-using students in communication skills, teamwork, and problem solving.  </a:t>
            </a:r>
          </a:p>
          <a:p>
            <a:pPr algn="ctr">
              <a:buFont typeface="Wingdings" pitchFamily="2" charset="2"/>
              <a:buNone/>
              <a:defRPr/>
            </a:pPr>
            <a:endParaRPr lang="en-US" sz="2800" dirty="0" smtClean="0">
              <a:solidFill>
                <a:schemeClr val="tx1">
                  <a:lumMod val="50000"/>
                </a:schemeClr>
              </a:solidFill>
              <a:latin typeface="+mj-lt"/>
              <a:cs typeface="Times New Roman" pitchFamily="18"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1981200"/>
            <a:ext cx="7693025" cy="4267200"/>
          </a:xfrm>
        </p:spPr>
        <p:txBody>
          <a:bodyPr>
            <a:normAutofit lnSpcReduction="10000"/>
          </a:bodyPr>
          <a:lstStyle/>
          <a:p>
            <a:pPr>
              <a:defRPr/>
            </a:pPr>
            <a:r>
              <a:rPr lang="en-US" dirty="0" smtClean="0">
                <a:solidFill>
                  <a:schemeClr val="tx1">
                    <a:lumMod val="50000"/>
                  </a:schemeClr>
                </a:solidFill>
              </a:rPr>
              <a:t> We were using skills we knew we would need in our jobs, like using time wisely, exercis­ing responsibility, and not letting the group down.</a:t>
            </a:r>
          </a:p>
          <a:p>
            <a:pPr>
              <a:defRPr/>
            </a:pPr>
            <a:r>
              <a:rPr lang="en-US" dirty="0" smtClean="0">
                <a:solidFill>
                  <a:schemeClr val="tx1">
                    <a:lumMod val="50000"/>
                  </a:schemeClr>
                </a:solidFill>
              </a:rPr>
              <a:t>We learned that when the real world is the source of evaluation, you had better have your act together.</a:t>
            </a:r>
          </a:p>
          <a:p>
            <a:pPr>
              <a:defRPr/>
            </a:pPr>
            <a:r>
              <a:rPr lang="en-US" dirty="0" smtClean="0">
                <a:solidFill>
                  <a:schemeClr val="tx1">
                    <a:lumMod val="50000"/>
                  </a:schemeClr>
                </a:solidFill>
              </a:rPr>
              <a:t>Yes, enjoyed it, felt like I had more responsibility.</a:t>
            </a:r>
          </a:p>
          <a:p>
            <a:pPr>
              <a:defRPr/>
            </a:pPr>
            <a:endParaRPr lang="en-US" dirty="0" smtClean="0">
              <a:solidFill>
                <a:schemeClr val="tx1">
                  <a:lumMod val="50000"/>
                </a:schemeClr>
              </a:solidFill>
            </a:endParaRPr>
          </a:p>
          <a:p>
            <a:pPr>
              <a:defRPr/>
            </a:pPr>
            <a:endParaRPr lang="en-US" dirty="0" smtClean="0">
              <a:solidFill>
                <a:schemeClr val="tx1">
                  <a:lumMod val="50000"/>
                </a:schemeClr>
              </a:solidFill>
            </a:endParaRP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2362200"/>
            <a:ext cx="7693025" cy="3352800"/>
          </a:xfrm>
        </p:spPr>
        <p:txBody>
          <a:bodyPr/>
          <a:lstStyle/>
          <a:p>
            <a:pPr>
              <a:defRPr/>
            </a:pPr>
            <a:r>
              <a:rPr lang="en-US" sz="3200" dirty="0" smtClean="0">
                <a:solidFill>
                  <a:schemeClr val="tx1">
                    <a:lumMod val="50000"/>
                  </a:schemeClr>
                </a:solidFill>
              </a:rPr>
              <a:t> I liked it, got a lot of ideas out, but did need some guidance some times.</a:t>
            </a:r>
          </a:p>
          <a:p>
            <a:pPr>
              <a:defRPr/>
            </a:pPr>
            <a:r>
              <a:rPr lang="en-US" sz="3200" dirty="0" smtClean="0">
                <a:solidFill>
                  <a:schemeClr val="tx1">
                    <a:lumMod val="50000"/>
                  </a:schemeClr>
                </a:solidFill>
              </a:rPr>
              <a:t>Like the idea of going off on our own to research everything possible instead of being limited by teacher specification.</a:t>
            </a: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914400" y="1981200"/>
            <a:ext cx="7693025" cy="3810000"/>
          </a:xfrm>
        </p:spPr>
        <p:txBody>
          <a:bodyPr/>
          <a:lstStyle/>
          <a:p>
            <a:pPr>
              <a:defRPr/>
            </a:pPr>
            <a:r>
              <a:rPr lang="en-US" sz="3200" dirty="0" smtClean="0">
                <a:solidFill>
                  <a:schemeClr val="tx1">
                    <a:lumMod val="50000"/>
                  </a:schemeClr>
                </a:solidFill>
              </a:rPr>
              <a:t>Communicating with outside sources, and making contacts for information.</a:t>
            </a:r>
          </a:p>
          <a:p>
            <a:pPr>
              <a:defRPr/>
            </a:pPr>
            <a:r>
              <a:rPr lang="en-US" sz="3200" dirty="0" smtClean="0">
                <a:solidFill>
                  <a:schemeClr val="tx1">
                    <a:lumMod val="50000"/>
                  </a:schemeClr>
                </a:solidFill>
              </a:rPr>
              <a:t>How to communicate and work with the corporate world, make contacts.  How to write, how to work with other people in groups</a:t>
            </a:r>
          </a:p>
          <a:p>
            <a:pPr>
              <a:defRPr/>
            </a:pPr>
            <a:r>
              <a:rPr lang="en-US" sz="3200" dirty="0" smtClean="0">
                <a:solidFill>
                  <a:schemeClr val="tx1">
                    <a:lumMod val="50000"/>
                  </a:schemeClr>
                </a:solidFill>
              </a:rPr>
              <a:t>How to be a leader.</a:t>
            </a:r>
          </a:p>
          <a:p>
            <a:pPr>
              <a:buFont typeface="Wingdings" pitchFamily="2" charset="2"/>
              <a:buNone/>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0" y="1981200"/>
            <a:ext cx="8839200" cy="2677656"/>
          </a:xfrm>
          <a:prstGeom prst="rect">
            <a:avLst/>
          </a:prstGeom>
          <a:noFill/>
          <a:ln w="9525">
            <a:noFill/>
            <a:miter lim="800000"/>
            <a:headEnd/>
            <a:tailEnd/>
          </a:ln>
        </p:spPr>
        <p:txBody>
          <a:bodyPr>
            <a:spAutoFit/>
          </a:bodyPr>
          <a:lstStyle/>
          <a:p>
            <a:pPr algn="ctr"/>
            <a:r>
              <a:rPr lang="en-US" sz="2800" dirty="0"/>
              <a:t>The teacher plays the role of facilitator, working with students to frame worthwhile questions, structuring meaningful tasks, coaching both knowledge development and social skills, and carefully assessing what students have learned from the experience. </a:t>
            </a:r>
            <a:endParaRPr lang="en-US" sz="2800" dirty="0" smtClean="0"/>
          </a:p>
          <a:p>
            <a:pPr algn="ctr"/>
            <a:endParaRPr lang="en-US" sz="2800" dirty="0"/>
          </a:p>
        </p:txBody>
      </p:sp>
      <p:sp>
        <p:nvSpPr>
          <p:cNvPr id="23555" name="Rectangle 4"/>
          <p:cNvSpPr>
            <a:spLocks noChangeArrowheads="1"/>
          </p:cNvSpPr>
          <p:nvPr/>
        </p:nvSpPr>
        <p:spPr bwMode="auto">
          <a:xfrm>
            <a:off x="304800" y="457200"/>
            <a:ext cx="8534400" cy="523220"/>
          </a:xfrm>
          <a:prstGeom prst="rect">
            <a:avLst/>
          </a:prstGeom>
          <a:noFill/>
          <a:ln w="9525">
            <a:noFill/>
            <a:miter lim="800000"/>
            <a:headEnd/>
            <a:tailEnd/>
          </a:ln>
        </p:spPr>
        <p:txBody>
          <a:bodyPr>
            <a:spAutoFit/>
          </a:bodyPr>
          <a:lstStyle/>
          <a:p>
            <a:pPr algn="ctr"/>
            <a:r>
              <a:rPr lang="en-US" sz="2800" b="1" dirty="0" smtClean="0"/>
              <a:t>Teacher and Student Role in PBL</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0" y="1981200"/>
            <a:ext cx="8839200" cy="3108543"/>
          </a:xfrm>
          <a:prstGeom prst="rect">
            <a:avLst/>
          </a:prstGeom>
          <a:noFill/>
          <a:ln w="9525">
            <a:noFill/>
            <a:miter lim="800000"/>
            <a:headEnd/>
            <a:tailEnd/>
          </a:ln>
        </p:spPr>
        <p:txBody>
          <a:bodyPr>
            <a:spAutoFit/>
          </a:bodyPr>
          <a:lstStyle/>
          <a:p>
            <a:pPr algn="ctr"/>
            <a:r>
              <a:rPr lang="en-US" sz="2800" dirty="0" smtClean="0"/>
              <a:t> Students are at the center of the work to be accomplished. The classroom environment is student centered, not teacher directed. Students are responsible for brainstorming, solving problems, working together, documenting, evaluating their progress and presenting their findings. </a:t>
            </a:r>
          </a:p>
          <a:p>
            <a:pPr algn="ctr"/>
            <a:endParaRPr lang="en-US" sz="2800" dirty="0"/>
          </a:p>
        </p:txBody>
      </p:sp>
      <p:sp>
        <p:nvSpPr>
          <p:cNvPr id="23555" name="Rectangle 4"/>
          <p:cNvSpPr>
            <a:spLocks noChangeArrowheads="1"/>
          </p:cNvSpPr>
          <p:nvPr/>
        </p:nvSpPr>
        <p:spPr bwMode="auto">
          <a:xfrm>
            <a:off x="304800" y="457200"/>
            <a:ext cx="8534400" cy="523220"/>
          </a:xfrm>
          <a:prstGeom prst="rect">
            <a:avLst/>
          </a:prstGeom>
          <a:noFill/>
          <a:ln w="9525">
            <a:noFill/>
            <a:miter lim="800000"/>
            <a:headEnd/>
            <a:tailEnd/>
          </a:ln>
        </p:spPr>
        <p:txBody>
          <a:bodyPr>
            <a:spAutoFit/>
          </a:bodyPr>
          <a:lstStyle/>
          <a:p>
            <a:pPr algn="ctr"/>
            <a:r>
              <a:rPr lang="en-US" sz="2800" b="1" dirty="0" smtClean="0"/>
              <a:t>Teacher and Student Role in PBL</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981200"/>
          <a:ext cx="8458200" cy="3186703"/>
        </p:xfrm>
        <a:graphic>
          <a:graphicData uri="http://schemas.openxmlformats.org/drawingml/2006/table">
            <a:tbl>
              <a:tblPr/>
              <a:tblGrid>
                <a:gridCol w="2819400"/>
                <a:gridCol w="2819400"/>
                <a:gridCol w="2819400"/>
              </a:tblGrid>
              <a:tr h="989057">
                <a:tc>
                  <a:txBody>
                    <a:bodyPr/>
                    <a:lstStyle/>
                    <a:p>
                      <a:pPr marL="0" marR="0" algn="l">
                        <a:lnSpc>
                          <a:spcPct val="115000"/>
                        </a:lnSpc>
                        <a:spcBef>
                          <a:spcPts val="0"/>
                        </a:spcBef>
                        <a:spcAft>
                          <a:spcPts val="1000"/>
                        </a:spcAft>
                      </a:pPr>
                      <a:r>
                        <a:rPr lang="en-US" sz="20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35143">
                <a:tc>
                  <a:txBody>
                    <a:bodyPr/>
                    <a:lstStyle/>
                    <a:p>
                      <a:pPr marL="0" marR="0" algn="l">
                        <a:lnSpc>
                          <a:spcPct val="115000"/>
                        </a:lnSpc>
                        <a:spcBef>
                          <a:spcPts val="0"/>
                        </a:spcBef>
                        <a:spcAft>
                          <a:spcPts val="1000"/>
                        </a:spcAft>
                      </a:pPr>
                      <a:endParaRPr lang="en-US" sz="2000" dirty="0">
                        <a:latin typeface="Calibri"/>
                        <a:ea typeface="Calibri"/>
                        <a:cs typeface="Times New Roman"/>
                      </a:endParaRPr>
                    </a:p>
                    <a:p>
                      <a:pPr marL="0" marR="0" algn="l">
                        <a:lnSpc>
                          <a:spcPct val="115000"/>
                        </a:lnSpc>
                        <a:spcBef>
                          <a:spcPts val="0"/>
                        </a:spcBef>
                        <a:spcAft>
                          <a:spcPts val="1000"/>
                        </a:spcAft>
                      </a:pPr>
                      <a:r>
                        <a:rPr lang="en-US" sz="2000" dirty="0">
                          <a:latin typeface="Calibri"/>
                          <a:ea typeface="Calibri"/>
                          <a:cs typeface="Times New Roman"/>
                        </a:rPr>
                        <a:t>Focus of Curriculum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Content Coverage </a:t>
                      </a:r>
                    </a:p>
                    <a:p>
                      <a:pPr marL="0" marR="0" algn="l">
                        <a:lnSpc>
                          <a:spcPct val="115000"/>
                        </a:lnSpc>
                        <a:spcBef>
                          <a:spcPts val="0"/>
                        </a:spcBef>
                        <a:spcAft>
                          <a:spcPts val="1000"/>
                        </a:spcAft>
                      </a:pPr>
                      <a:r>
                        <a:rPr lang="en-US" sz="2000" dirty="0">
                          <a:latin typeface="Calibri"/>
                          <a:ea typeface="Calibri"/>
                          <a:cs typeface="Times New Roman"/>
                        </a:rPr>
                        <a:t>Knowledge of Facts</a:t>
                      </a:r>
                    </a:p>
                    <a:p>
                      <a:pPr marL="0" marR="0" algn="l">
                        <a:lnSpc>
                          <a:spcPct val="115000"/>
                        </a:lnSpc>
                        <a:spcBef>
                          <a:spcPts val="0"/>
                        </a:spcBef>
                        <a:spcAft>
                          <a:spcPts val="1000"/>
                        </a:spcAft>
                      </a:pPr>
                      <a:r>
                        <a:rPr lang="en-US" sz="2000" dirty="0">
                          <a:latin typeface="Calibri"/>
                          <a:ea typeface="Calibri"/>
                          <a:cs typeface="Times New Roman"/>
                        </a:rPr>
                        <a:t>Learning “building-blocks skills in isolation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Depth of Understanding</a:t>
                      </a:r>
                    </a:p>
                    <a:p>
                      <a:pPr marL="0" marR="0" algn="l">
                        <a:lnSpc>
                          <a:spcPct val="115000"/>
                        </a:lnSpc>
                        <a:spcBef>
                          <a:spcPts val="0"/>
                        </a:spcBef>
                        <a:spcAft>
                          <a:spcPts val="1000"/>
                        </a:spcAft>
                      </a:pPr>
                      <a:r>
                        <a:rPr lang="en-US" sz="2000" dirty="0">
                          <a:latin typeface="Calibri"/>
                          <a:ea typeface="Calibri"/>
                          <a:cs typeface="Times New Roman"/>
                        </a:rPr>
                        <a:t>Comprehension of Concepts and Principles </a:t>
                      </a:r>
                    </a:p>
                    <a:p>
                      <a:pPr marL="0" marR="0" algn="l">
                        <a:lnSpc>
                          <a:spcPct val="115000"/>
                        </a:lnSpc>
                        <a:spcBef>
                          <a:spcPts val="0"/>
                        </a:spcBef>
                        <a:spcAft>
                          <a:spcPts val="600"/>
                        </a:spcAft>
                      </a:pPr>
                      <a:r>
                        <a:rPr lang="en-US" sz="2000" dirty="0">
                          <a:latin typeface="Calibri"/>
                          <a:ea typeface="Calibri"/>
                          <a:cs typeface="Times New Roman"/>
                        </a:rPr>
                        <a:t>Development of complex problem-solving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2895600"/>
          <a:ext cx="8305800" cy="3408680"/>
        </p:xfrm>
        <a:graphic>
          <a:graphicData uri="http://schemas.openxmlformats.org/drawingml/2006/table">
            <a:tbl>
              <a:tblPr/>
              <a:tblGrid>
                <a:gridCol w="2768600"/>
                <a:gridCol w="2768600"/>
                <a:gridCol w="27686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Scope and Sequence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Follows fixed curriculum</a:t>
                      </a:r>
                    </a:p>
                    <a:p>
                      <a:pPr marL="0" marR="0" algn="l">
                        <a:lnSpc>
                          <a:spcPct val="115000"/>
                        </a:lnSpc>
                        <a:spcBef>
                          <a:spcPts val="0"/>
                        </a:spcBef>
                        <a:spcAft>
                          <a:spcPts val="1000"/>
                        </a:spcAft>
                      </a:pPr>
                      <a:r>
                        <a:rPr lang="en-US" sz="1800">
                          <a:latin typeface="Calibri"/>
                          <a:ea typeface="Calibri"/>
                          <a:cs typeface="Times New Roman"/>
                        </a:rPr>
                        <a:t>Proceeds unit by unit</a:t>
                      </a:r>
                    </a:p>
                    <a:p>
                      <a:pPr marL="0" marR="0" algn="l">
                        <a:lnSpc>
                          <a:spcPct val="115000"/>
                        </a:lnSpc>
                        <a:spcBef>
                          <a:spcPts val="0"/>
                        </a:spcBef>
                        <a:spcAft>
                          <a:spcPts val="1000"/>
                        </a:spcAft>
                      </a:pPr>
                      <a:r>
                        <a:rPr lang="en-US" sz="1800">
                          <a:latin typeface="Calibri"/>
                          <a:ea typeface="Calibri"/>
                          <a:cs typeface="Times New Roman"/>
                        </a:rPr>
                        <a:t>Narrow, discipline-based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Follows student interest </a:t>
                      </a:r>
                    </a:p>
                    <a:p>
                      <a:pPr marL="0" marR="0" algn="l">
                        <a:lnSpc>
                          <a:spcPct val="115000"/>
                        </a:lnSpc>
                        <a:spcBef>
                          <a:spcPts val="0"/>
                        </a:spcBef>
                        <a:spcAft>
                          <a:spcPts val="0"/>
                        </a:spcAft>
                      </a:pPr>
                      <a:r>
                        <a:rPr lang="en-US" sz="1800">
                          <a:latin typeface="Calibri"/>
                          <a:ea typeface="Calibri"/>
                          <a:cs typeface="Times New Roman"/>
                        </a:rPr>
                        <a:t>Large units composed of complex problems or real-world issues</a:t>
                      </a:r>
                    </a:p>
                    <a:p>
                      <a:pPr marL="0" marR="0" algn="l">
                        <a:lnSpc>
                          <a:spcPct val="115000"/>
                        </a:lnSpc>
                        <a:spcBef>
                          <a:spcPts val="0"/>
                        </a:spcBef>
                        <a:spcAft>
                          <a:spcPts val="1000"/>
                        </a:spcAft>
                      </a:pPr>
                      <a:r>
                        <a:rPr lang="en-US" sz="1800">
                          <a:latin typeface="Calibri"/>
                          <a:ea typeface="Calibri"/>
                          <a:cs typeface="Times New Roman"/>
                        </a:rPr>
                        <a:t>Broad, interdisciplinary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Lecturer and director of instruction</a:t>
                      </a:r>
                    </a:p>
                    <a:p>
                      <a:pPr marL="0" marR="0" algn="l">
                        <a:lnSpc>
                          <a:spcPct val="115000"/>
                        </a:lnSpc>
                        <a:spcBef>
                          <a:spcPts val="0"/>
                        </a:spcBef>
                        <a:spcAft>
                          <a:spcPts val="1000"/>
                        </a:spcAft>
                      </a:pPr>
                      <a:r>
                        <a:rPr lang="en-US" sz="180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457200" y="2057400"/>
          <a:ext cx="8305800" cy="842772"/>
        </p:xfrm>
        <a:graphic>
          <a:graphicData uri="http://schemas.openxmlformats.org/drawingml/2006/table">
            <a:tbl>
              <a:tblPr/>
              <a:tblGrid>
                <a:gridCol w="2768600"/>
                <a:gridCol w="2768600"/>
                <a:gridCol w="2768600"/>
              </a:tblGrid>
              <a:tr h="842772">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62000" y="1295400"/>
          <a:ext cx="7772400" cy="1022604"/>
        </p:xfrm>
        <a:graphic>
          <a:graphicData uri="http://schemas.openxmlformats.org/drawingml/2006/table">
            <a:tbl>
              <a:tblPr/>
              <a:tblGrid>
                <a:gridCol w="2590800"/>
                <a:gridCol w="2590800"/>
                <a:gridCol w="2590800"/>
              </a:tblGrid>
              <a:tr h="1022604">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graphicFrame>
        <p:nvGraphicFramePr>
          <p:cNvPr id="3" name="Table 2"/>
          <p:cNvGraphicFramePr>
            <a:graphicFrameLocks noGrp="1"/>
          </p:cNvGraphicFramePr>
          <p:nvPr/>
        </p:nvGraphicFramePr>
        <p:xfrm>
          <a:off x="762000" y="2362200"/>
          <a:ext cx="7772400" cy="3662680"/>
        </p:xfrm>
        <a:graphic>
          <a:graphicData uri="http://schemas.openxmlformats.org/drawingml/2006/table">
            <a:tbl>
              <a:tblPr/>
              <a:tblGrid>
                <a:gridCol w="2590800"/>
                <a:gridCol w="2590800"/>
                <a:gridCol w="25908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Lecturer and director of instruction</a:t>
                      </a:r>
                    </a:p>
                    <a:p>
                      <a:pPr marL="0" marR="0" algn="l">
                        <a:lnSpc>
                          <a:spcPct val="115000"/>
                        </a:lnSpc>
                        <a:spcBef>
                          <a:spcPts val="0"/>
                        </a:spcBef>
                        <a:spcAft>
                          <a:spcPts val="1000"/>
                        </a:spcAft>
                      </a:pPr>
                      <a:r>
                        <a:rPr lang="en-US" sz="1800" dirty="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Focus of assessment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Products</a:t>
                      </a:r>
                    </a:p>
                    <a:p>
                      <a:pPr marL="0" marR="0" algn="l">
                        <a:lnSpc>
                          <a:spcPct val="115000"/>
                        </a:lnSpc>
                        <a:spcBef>
                          <a:spcPts val="0"/>
                        </a:spcBef>
                        <a:spcAft>
                          <a:spcPts val="1000"/>
                        </a:spcAft>
                      </a:pPr>
                      <a:r>
                        <a:rPr lang="en-US" sz="1800">
                          <a:latin typeface="Calibri"/>
                          <a:ea typeface="Calibri"/>
                          <a:cs typeface="Times New Roman"/>
                        </a:rPr>
                        <a:t>Test scores </a:t>
                      </a:r>
                    </a:p>
                    <a:p>
                      <a:pPr marL="0" marR="0" algn="l">
                        <a:lnSpc>
                          <a:spcPct val="115000"/>
                        </a:lnSpc>
                        <a:spcBef>
                          <a:spcPts val="0"/>
                        </a:spcBef>
                        <a:spcAft>
                          <a:spcPts val="1000"/>
                        </a:spcAft>
                      </a:pPr>
                      <a:r>
                        <a:rPr lang="en-US" sz="1800">
                          <a:latin typeface="Calibri"/>
                          <a:ea typeface="Calibri"/>
                          <a:cs typeface="Times New Roman"/>
                        </a:rPr>
                        <a:t>Comparison with others</a:t>
                      </a:r>
                    </a:p>
                    <a:p>
                      <a:pPr marL="0" marR="0" algn="l">
                        <a:lnSpc>
                          <a:spcPct val="115000"/>
                        </a:lnSpc>
                        <a:spcBef>
                          <a:spcPts val="0"/>
                        </a:spcBef>
                        <a:spcAft>
                          <a:spcPts val="1000"/>
                        </a:spcAft>
                      </a:pPr>
                      <a:r>
                        <a:rPr lang="en-US" sz="1800">
                          <a:latin typeface="Calibri"/>
                          <a:ea typeface="Calibri"/>
                          <a:cs typeface="Times New Roman"/>
                        </a:rPr>
                        <a:t>Reproduction of information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Process and products</a:t>
                      </a:r>
                    </a:p>
                    <a:p>
                      <a:pPr marL="0" marR="0" algn="l">
                        <a:lnSpc>
                          <a:spcPct val="115000"/>
                        </a:lnSpc>
                        <a:spcBef>
                          <a:spcPts val="0"/>
                        </a:spcBef>
                        <a:spcAft>
                          <a:spcPts val="1000"/>
                        </a:spcAft>
                      </a:pPr>
                      <a:r>
                        <a:rPr lang="en-US" sz="1800" dirty="0">
                          <a:latin typeface="Calibri"/>
                          <a:ea typeface="Calibri"/>
                          <a:cs typeface="Times New Roman"/>
                        </a:rPr>
                        <a:t>Tangible accomplishments</a:t>
                      </a:r>
                    </a:p>
                    <a:p>
                      <a:pPr marL="0" marR="0" algn="l">
                        <a:lnSpc>
                          <a:spcPct val="115000"/>
                        </a:lnSpc>
                        <a:spcBef>
                          <a:spcPts val="0"/>
                        </a:spcBef>
                        <a:spcAft>
                          <a:spcPts val="1000"/>
                        </a:spcAft>
                      </a:pPr>
                      <a:r>
                        <a:rPr lang="en-US" sz="1800" dirty="0">
                          <a:latin typeface="Calibri"/>
                          <a:ea typeface="Calibri"/>
                          <a:cs typeface="Times New Roman"/>
                        </a:rPr>
                        <a:t>Criterion performance and gains over time</a:t>
                      </a:r>
                    </a:p>
                    <a:p>
                      <a:pPr marL="0" marR="0" algn="l">
                        <a:lnSpc>
                          <a:spcPct val="115000"/>
                        </a:lnSpc>
                        <a:spcBef>
                          <a:spcPts val="0"/>
                        </a:spcBef>
                        <a:spcAft>
                          <a:spcPts val="1000"/>
                        </a:spcAft>
                      </a:pPr>
                      <a:r>
                        <a:rPr lang="en-US" sz="1800" dirty="0">
                          <a:latin typeface="Calibri"/>
                          <a:ea typeface="Calibri"/>
                          <a:cs typeface="Times New Roman"/>
                        </a:rPr>
                        <a:t>Demonstration of understanding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2057400"/>
          <a:ext cx="8229600" cy="4166616"/>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Materials of instruction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Texts, lectures and presentations</a:t>
                      </a:r>
                    </a:p>
                    <a:p>
                      <a:pPr marL="0" marR="0" algn="l">
                        <a:lnSpc>
                          <a:spcPct val="115000"/>
                        </a:lnSpc>
                        <a:spcBef>
                          <a:spcPts val="0"/>
                        </a:spcBef>
                        <a:spcAft>
                          <a:spcPts val="1000"/>
                        </a:spcAft>
                      </a:pPr>
                      <a:r>
                        <a:rPr lang="en-US" sz="1800" dirty="0">
                          <a:latin typeface="Calibri"/>
                          <a:ea typeface="Calibri"/>
                          <a:cs typeface="Times New Roman"/>
                        </a:rPr>
                        <a:t>Teacher-developed exercises sheets and activities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Direct or original sources: printed materials, interviews, documents and other sources</a:t>
                      </a:r>
                    </a:p>
                    <a:p>
                      <a:pPr marL="0" marR="0" algn="l">
                        <a:lnSpc>
                          <a:spcPct val="115000"/>
                        </a:lnSpc>
                        <a:spcBef>
                          <a:spcPts val="0"/>
                        </a:spcBef>
                        <a:spcAft>
                          <a:spcPts val="1000"/>
                        </a:spcAft>
                      </a:pPr>
                      <a:r>
                        <a:rPr lang="en-US" sz="1800">
                          <a:latin typeface="Calibri"/>
                          <a:ea typeface="Calibri"/>
                          <a:cs typeface="Times New Roman"/>
                        </a:rPr>
                        <a:t>Data and materials developed by students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Use of Technology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Ancillary, peripheral</a:t>
                      </a:r>
                    </a:p>
                    <a:p>
                      <a:pPr marL="0" marR="0" algn="l">
                        <a:lnSpc>
                          <a:spcPct val="115000"/>
                        </a:lnSpc>
                        <a:spcBef>
                          <a:spcPts val="0"/>
                        </a:spcBef>
                        <a:spcAft>
                          <a:spcPts val="1000"/>
                        </a:spcAft>
                      </a:pPr>
                      <a:r>
                        <a:rPr lang="en-US" sz="1800" dirty="0">
                          <a:latin typeface="Calibri"/>
                          <a:ea typeface="Calibri"/>
                          <a:cs typeface="Times New Roman"/>
                        </a:rPr>
                        <a:t>Administered by teachers</a:t>
                      </a:r>
                    </a:p>
                    <a:p>
                      <a:pPr marL="0" marR="0" algn="l">
                        <a:lnSpc>
                          <a:spcPct val="115000"/>
                        </a:lnSpc>
                        <a:spcBef>
                          <a:spcPts val="0"/>
                        </a:spcBef>
                        <a:spcAft>
                          <a:spcPts val="1000"/>
                        </a:spcAft>
                      </a:pPr>
                      <a:r>
                        <a:rPr lang="en-US" sz="1800" dirty="0">
                          <a:latin typeface="Calibri"/>
                          <a:ea typeface="Calibri"/>
                          <a:cs typeface="Times New Roman"/>
                        </a:rPr>
                        <a:t>Useful for enhancing teacher’ presentation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Central, integral</a:t>
                      </a:r>
                    </a:p>
                    <a:p>
                      <a:pPr marL="0" marR="0" algn="l">
                        <a:lnSpc>
                          <a:spcPct val="115000"/>
                        </a:lnSpc>
                        <a:spcBef>
                          <a:spcPts val="0"/>
                        </a:spcBef>
                        <a:spcAft>
                          <a:spcPts val="1000"/>
                        </a:spcAft>
                      </a:pPr>
                      <a:r>
                        <a:rPr lang="en-US" sz="1800" dirty="0">
                          <a:latin typeface="Calibri"/>
                          <a:ea typeface="Calibri"/>
                          <a:cs typeface="Times New Roman"/>
                        </a:rPr>
                        <a:t>Directed by students</a:t>
                      </a:r>
                    </a:p>
                    <a:p>
                      <a:pPr marL="0" marR="0" algn="l">
                        <a:lnSpc>
                          <a:spcPct val="115000"/>
                        </a:lnSpc>
                        <a:spcBef>
                          <a:spcPts val="0"/>
                        </a:spcBef>
                        <a:spcAft>
                          <a:spcPts val="1000"/>
                        </a:spcAft>
                      </a:pPr>
                      <a:r>
                        <a:rPr lang="en-US" sz="1800" dirty="0">
                          <a:latin typeface="Calibri"/>
                          <a:ea typeface="Calibri"/>
                          <a:cs typeface="Times New Roman"/>
                        </a:rPr>
                        <a:t>Useful for enhancing student presentation or amplifying student capabilities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304800" y="1371600"/>
          <a:ext cx="8229600" cy="630936"/>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763000" cy="5139869"/>
          </a:xfrm>
          <a:prstGeom prst="rect">
            <a:avLst/>
          </a:prstGeom>
          <a:noFill/>
        </p:spPr>
        <p:txBody>
          <a:bodyPr wrap="square" rtlCol="0">
            <a:spAutoFit/>
          </a:bodyPr>
          <a:lstStyle/>
          <a:p>
            <a:pPr algn="ctr"/>
            <a:r>
              <a:rPr lang="en-US" sz="2800" dirty="0" smtClean="0"/>
              <a:t>Using your classroom, the school or the local community as a context for learning, design your own PBL Scenario and Lesson.  </a:t>
            </a:r>
          </a:p>
          <a:p>
            <a:pPr algn="ctr"/>
            <a:r>
              <a:rPr lang="en-US" sz="2800" dirty="0" smtClean="0"/>
              <a:t>Include…</a:t>
            </a:r>
          </a:p>
          <a:p>
            <a:r>
              <a:rPr lang="en-US" sz="2400" dirty="0" smtClean="0"/>
              <a:t>. Background Information to engage students</a:t>
            </a:r>
          </a:p>
          <a:p>
            <a:r>
              <a:rPr lang="en-US" sz="2400" dirty="0" smtClean="0"/>
              <a:t>2. Student Relevance </a:t>
            </a:r>
          </a:p>
          <a:p>
            <a:r>
              <a:rPr lang="en-US" sz="2400" dirty="0" smtClean="0"/>
              <a:t>3. Scenario</a:t>
            </a:r>
          </a:p>
          <a:p>
            <a:r>
              <a:rPr lang="en-US" sz="2400" dirty="0" smtClean="0"/>
              <a:t>4.  NJCCCS</a:t>
            </a:r>
          </a:p>
          <a:p>
            <a:endParaRPr lang="en-US" sz="2400" dirty="0" smtClean="0"/>
          </a:p>
          <a:p>
            <a:pPr>
              <a:buNone/>
            </a:pPr>
            <a:r>
              <a:rPr lang="en-US" sz="2400" dirty="0" smtClean="0"/>
              <a:t>Use the NJ </a:t>
            </a:r>
            <a:r>
              <a:rPr lang="en-US" sz="2400" dirty="0" err="1" smtClean="0"/>
              <a:t>DoE</a:t>
            </a:r>
            <a:r>
              <a:rPr lang="en-US" sz="2400" dirty="0" smtClean="0"/>
              <a:t> </a:t>
            </a:r>
            <a:r>
              <a:rPr lang="en-US" sz="2400" dirty="0" err="1" smtClean="0"/>
              <a:t>UbD</a:t>
            </a:r>
            <a:r>
              <a:rPr lang="en-US" sz="2400" dirty="0" smtClean="0"/>
              <a:t> template </a:t>
            </a:r>
          </a:p>
          <a:p>
            <a:pPr>
              <a:buNone/>
            </a:pPr>
            <a:r>
              <a:rPr lang="en-US" sz="2400" dirty="0" smtClean="0"/>
              <a:t>Download at… </a:t>
            </a:r>
            <a:r>
              <a:rPr lang="en-US" sz="2400" dirty="0" smtClean="0">
                <a:hlinkClick r:id="rId3"/>
              </a:rPr>
              <a:t>http://www.state.nj.us/education/cccs/2009/</a:t>
            </a:r>
            <a:r>
              <a:rPr lang="en-US" sz="2400" dirty="0" smtClean="0"/>
              <a:t> </a:t>
            </a:r>
          </a:p>
          <a:p>
            <a:endParaRPr lang="en-US" sz="2400" dirty="0" smtClean="0"/>
          </a:p>
          <a:p>
            <a:r>
              <a:rPr lang="en-US" sz="2400" dirty="0" smtClean="0"/>
              <a:t>Or  PBL template at… </a:t>
            </a:r>
            <a:r>
              <a:rPr lang="en-US" sz="2400" dirty="0" smtClean="0">
                <a:hlinkClick r:id="rId4"/>
              </a:rPr>
              <a:t>http://pbl4teachers.wikispaces.com/CCTEC</a:t>
            </a:r>
            <a:r>
              <a:rPr lang="en-US" sz="2400" dirty="0" smtClean="0"/>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pPr algn="ctr"/>
            <a:r>
              <a:rPr lang="en-US" sz="3200" dirty="0" smtClean="0">
                <a:cs typeface="Times New Roman" pitchFamily="18" charset="0"/>
              </a:rPr>
              <a:t>What does the research say about PBL?</a:t>
            </a:r>
          </a:p>
        </p:txBody>
      </p:sp>
      <p:sp>
        <p:nvSpPr>
          <p:cNvPr id="10243" name="Content Placeholder 2"/>
          <p:cNvSpPr>
            <a:spLocks noGrp="1"/>
          </p:cNvSpPr>
          <p:nvPr>
            <p:ph idx="1"/>
          </p:nvPr>
        </p:nvSpPr>
        <p:spPr>
          <a:xfrm>
            <a:off x="0" y="1676400"/>
            <a:ext cx="9144000" cy="3724275"/>
          </a:xfrm>
        </p:spPr>
        <p:txBody>
          <a:bodyPr>
            <a:normAutofit/>
          </a:bodyPr>
          <a:lstStyle/>
          <a:p>
            <a:pPr algn="ctr">
              <a:buFont typeface="Wingdings" pitchFamily="2" charset="2"/>
              <a:buNone/>
              <a:defRPr/>
            </a:pPr>
            <a:r>
              <a:rPr lang="en-US" sz="2400" dirty="0" smtClean="0">
                <a:solidFill>
                  <a:schemeClr val="tx1">
                    <a:lumMod val="50000"/>
                  </a:schemeClr>
                </a:solidFill>
                <a:latin typeface="+mj-lt"/>
                <a:cs typeface="Times New Roman" pitchFamily="18" charset="0"/>
              </a:rPr>
              <a:t>  </a:t>
            </a:r>
            <a:r>
              <a:rPr lang="en-US" sz="2800" dirty="0" smtClean="0">
                <a:solidFill>
                  <a:schemeClr val="tx1">
                    <a:lumMod val="50000"/>
                  </a:schemeClr>
                </a:solidFill>
                <a:latin typeface="+mj-lt"/>
                <a:cs typeface="Times New Roman" pitchFamily="18" charset="0"/>
              </a:rPr>
              <a:t>The Center for Learning in Technology researchers, led by Bill </a:t>
            </a:r>
            <a:r>
              <a:rPr lang="en-US" sz="2800" dirty="0" err="1" smtClean="0">
                <a:solidFill>
                  <a:schemeClr val="tx1">
                    <a:lumMod val="50000"/>
                  </a:schemeClr>
                </a:solidFill>
                <a:latin typeface="+mj-lt"/>
                <a:cs typeface="Times New Roman" pitchFamily="18" charset="0"/>
              </a:rPr>
              <a:t>Penuel</a:t>
            </a:r>
            <a:r>
              <a:rPr lang="en-US" sz="2800" dirty="0" smtClean="0">
                <a:solidFill>
                  <a:schemeClr val="tx1">
                    <a:lumMod val="50000"/>
                  </a:schemeClr>
                </a:solidFill>
                <a:latin typeface="+mj-lt"/>
                <a:cs typeface="Times New Roman" pitchFamily="18" charset="0"/>
              </a:rPr>
              <a:t>, found</a:t>
            </a:r>
          </a:p>
          <a:p>
            <a:pPr>
              <a:defRPr/>
            </a:pPr>
            <a:r>
              <a:rPr lang="en-US" sz="2800" dirty="0" smtClean="0">
                <a:solidFill>
                  <a:schemeClr val="tx1">
                    <a:lumMod val="50000"/>
                  </a:schemeClr>
                </a:solidFill>
                <a:latin typeface="+mj-lt"/>
                <a:cs typeface="Times New Roman" pitchFamily="18" charset="0"/>
              </a:rPr>
              <a:t> increased student engagement </a:t>
            </a:r>
          </a:p>
          <a:p>
            <a:pPr>
              <a:defRPr/>
            </a:pPr>
            <a:r>
              <a:rPr lang="en-US" sz="2800" dirty="0" smtClean="0">
                <a:solidFill>
                  <a:schemeClr val="tx1">
                    <a:lumMod val="50000"/>
                  </a:schemeClr>
                </a:solidFill>
                <a:latin typeface="+mj-lt"/>
                <a:cs typeface="Times New Roman" pitchFamily="18" charset="0"/>
              </a:rPr>
              <a:t> greater responsibility for learning</a:t>
            </a:r>
          </a:p>
          <a:p>
            <a:pPr>
              <a:defRPr/>
            </a:pPr>
            <a:r>
              <a:rPr lang="en-US" sz="2800" dirty="0" smtClean="0">
                <a:solidFill>
                  <a:schemeClr val="tx1">
                    <a:lumMod val="50000"/>
                  </a:schemeClr>
                </a:solidFill>
                <a:latin typeface="+mj-lt"/>
                <a:cs typeface="Times New Roman" pitchFamily="18" charset="0"/>
              </a:rPr>
              <a:t> increased peer collaboration skills</a:t>
            </a:r>
          </a:p>
          <a:p>
            <a:pPr>
              <a:defRPr/>
            </a:pPr>
            <a:r>
              <a:rPr lang="en-US" sz="2800" dirty="0" smtClean="0">
                <a:solidFill>
                  <a:schemeClr val="tx1">
                    <a:lumMod val="50000"/>
                  </a:schemeClr>
                </a:solidFill>
                <a:latin typeface="+mj-lt"/>
                <a:cs typeface="Times New Roman" pitchFamily="18" charset="0"/>
              </a:rPr>
              <a:t> greater achievement gains by students who   had been labeled low achievers</a:t>
            </a:r>
          </a:p>
          <a:p>
            <a:pPr algn="ctr">
              <a:buFont typeface="Wingdings" pitchFamily="2" charset="2"/>
              <a:buNone/>
              <a:defRPr/>
            </a:pPr>
            <a:endParaRPr lang="en-US" sz="2400" dirty="0" smtClean="0">
              <a:solidFill>
                <a:schemeClr val="tx1">
                  <a:lumMod val="50000"/>
                </a:schemeClr>
              </a:solidFill>
              <a:latin typeface="+mj-lt"/>
              <a:cs typeface="Times New Roman" pitchFamily="18"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143000"/>
          </a:xfrm>
        </p:spPr>
        <p:txBody>
          <a:bodyPr>
            <a:normAutofit fontScale="90000"/>
          </a:bodyPr>
          <a:lstStyle/>
          <a:p>
            <a:r>
              <a:rPr lang="en-US" sz="5300" dirty="0" smtClean="0"/>
              <a:t>Resources</a:t>
            </a:r>
            <a:r>
              <a:rPr lang="en-US" dirty="0" smtClean="0"/>
              <a:t/>
            </a:r>
            <a:br>
              <a:rPr lang="en-US" dirty="0" smtClean="0"/>
            </a:br>
            <a:endParaRPr lang="en-US" sz="3600" dirty="0"/>
          </a:p>
        </p:txBody>
      </p:sp>
      <p:sp>
        <p:nvSpPr>
          <p:cNvPr id="3" name="Content Placeholder 2"/>
          <p:cNvSpPr>
            <a:spLocks noGrp="1"/>
          </p:cNvSpPr>
          <p:nvPr>
            <p:ph sz="half" idx="1"/>
          </p:nvPr>
        </p:nvSpPr>
        <p:spPr>
          <a:xfrm>
            <a:off x="457200" y="1676400"/>
            <a:ext cx="8077200" cy="4525963"/>
          </a:xfrm>
        </p:spPr>
        <p:txBody>
          <a:bodyPr>
            <a:noAutofit/>
          </a:bodyPr>
          <a:lstStyle/>
          <a:p>
            <a:r>
              <a:rPr lang="en-US" dirty="0" smtClean="0"/>
              <a:t>PBL for Teachers</a:t>
            </a:r>
            <a:br>
              <a:rPr lang="en-US" dirty="0" smtClean="0"/>
            </a:br>
            <a:r>
              <a:rPr lang="en-US" dirty="0" smtClean="0">
                <a:hlinkClick r:id="rId3"/>
              </a:rPr>
              <a:t>http://pbl4teachers.wikispaces.com/</a:t>
            </a:r>
            <a:r>
              <a:rPr lang="en-US" dirty="0" smtClean="0"/>
              <a:t> </a:t>
            </a:r>
          </a:p>
          <a:p>
            <a:pPr>
              <a:buNone/>
            </a:pPr>
            <a:endParaRPr lang="en-US" sz="2400" dirty="0" smtClean="0"/>
          </a:p>
          <a:p>
            <a:r>
              <a:rPr lang="en-US" sz="2400" dirty="0" smtClean="0"/>
              <a:t>Seymour </a:t>
            </a:r>
            <a:r>
              <a:rPr lang="en-US" sz="2400" dirty="0" err="1" smtClean="0"/>
              <a:t>Papert</a:t>
            </a:r>
            <a:r>
              <a:rPr lang="en-US" sz="2400" dirty="0" smtClean="0"/>
              <a:t>: Project-Based Learning. Inside a state juvenile correctional facility</a:t>
            </a:r>
            <a:br>
              <a:rPr lang="en-US" sz="2400" dirty="0" smtClean="0"/>
            </a:br>
            <a:r>
              <a:rPr lang="en-US" sz="2400" dirty="0" smtClean="0">
                <a:hlinkClick r:id="rId4"/>
              </a:rPr>
              <a:t>http://www.edutopia.org/seymour-papert-project-based-learning</a:t>
            </a:r>
            <a:endParaRPr lang="en-US" sz="2400" dirty="0" smtClean="0"/>
          </a:p>
          <a:p>
            <a:pPr>
              <a:buNone/>
            </a:pPr>
            <a:endParaRPr lang="en-US" sz="2400" dirty="0" smtClean="0"/>
          </a:p>
          <a:p>
            <a:r>
              <a:rPr lang="en-US" sz="2400" dirty="0" smtClean="0"/>
              <a:t>Project Based Learning from Educational Leadership</a:t>
            </a:r>
            <a:br>
              <a:rPr lang="en-US" sz="2400" dirty="0" smtClean="0"/>
            </a:br>
            <a:r>
              <a:rPr lang="en-US" sz="2400" dirty="0" smtClean="0">
                <a:hlinkClick r:id="rId5"/>
              </a:rPr>
              <a:t>http://www.ascd.org/publications/educational_leadership/feb08/vol65/num05/Project-Based_Learning.aspx</a:t>
            </a:r>
            <a:r>
              <a:rPr lang="en-US" sz="2400" dirty="0" smtClean="0"/>
              <a:t> </a:t>
            </a:r>
          </a:p>
          <a:p>
            <a:r>
              <a:rPr lang="en-US" sz="2400" dirty="0" smtClean="0"/>
              <a:t>Global Perspectives - </a:t>
            </a:r>
            <a:r>
              <a:rPr lang="en-US" sz="2400" dirty="0" smtClean="0">
                <a:hlinkClick r:id="rId6"/>
              </a:rPr>
              <a:t>http://www.cotf.edu/earthinfo</a:t>
            </a:r>
            <a:r>
              <a:rPr lang="en-US" sz="2400" dirty="0" smtClean="0"/>
              <a:t/>
            </a:r>
            <a:br>
              <a:rPr lang="en-US" sz="2400" dirty="0" smtClean="0"/>
            </a:br>
            <a:r>
              <a:rPr lang="en-US" sz="2400" dirty="0" smtClean="0"/>
              <a:t/>
            </a:r>
            <a:br>
              <a:rPr lang="en-US" sz="2400" dirty="0" smtClean="0"/>
            </a:b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sz="half" idx="1"/>
          </p:nvPr>
        </p:nvSpPr>
        <p:spPr>
          <a:xfrm>
            <a:off x="533400" y="1295400"/>
            <a:ext cx="8305800" cy="4525963"/>
          </a:xfrm>
        </p:spPr>
        <p:txBody>
          <a:bodyPr>
            <a:normAutofit fontScale="85000" lnSpcReduction="20000"/>
          </a:bodyPr>
          <a:lstStyle/>
          <a:p>
            <a:r>
              <a:rPr lang="en-US" dirty="0" smtClean="0"/>
              <a:t>Exploring the Environment</a:t>
            </a:r>
          </a:p>
          <a:p>
            <a:r>
              <a:rPr lang="en-US" dirty="0" smtClean="0">
                <a:hlinkClick r:id="rId3"/>
              </a:rPr>
              <a:t>http://www.cotf.edu/ete/</a:t>
            </a:r>
            <a:endParaRPr lang="en-US" dirty="0" smtClean="0"/>
          </a:p>
          <a:p>
            <a:r>
              <a:rPr lang="en-US" dirty="0" smtClean="0"/>
              <a:t>Project </a:t>
            </a:r>
            <a:r>
              <a:rPr lang="en-US" dirty="0" err="1" smtClean="0"/>
              <a:t>InSTEP</a:t>
            </a:r>
            <a:r>
              <a:rPr lang="en-US" dirty="0" smtClean="0"/>
              <a:t> Teacher Instructional Designs</a:t>
            </a:r>
          </a:p>
          <a:p>
            <a:r>
              <a:rPr lang="en-US" dirty="0" smtClean="0">
                <a:hlinkClick r:id="rId4"/>
              </a:rPr>
              <a:t>http://instep.cet.edu/instrucdes.html</a:t>
            </a:r>
            <a:endParaRPr lang="en-US" dirty="0" smtClean="0"/>
          </a:p>
          <a:p>
            <a:r>
              <a:rPr lang="en-US" dirty="0" smtClean="0"/>
              <a:t>PBL Essentials</a:t>
            </a:r>
          </a:p>
          <a:p>
            <a:r>
              <a:rPr lang="en-US" dirty="0" smtClean="0">
                <a:hlinkClick r:id="rId5"/>
              </a:rPr>
              <a:t>http://www.pbli.org/pbl/generic_pbl.htm</a:t>
            </a:r>
            <a:endParaRPr lang="en-US" dirty="0" smtClean="0"/>
          </a:p>
          <a:p>
            <a:r>
              <a:rPr lang="en-US" dirty="0" smtClean="0"/>
              <a:t>PBL in Math</a:t>
            </a:r>
          </a:p>
          <a:p>
            <a:r>
              <a:rPr lang="en-US" dirty="0" smtClean="0">
                <a:hlinkClick r:id="rId6"/>
              </a:rPr>
              <a:t>http://www.mcli.dist.maricopa.edu/pbl/sd96/knowns.html</a:t>
            </a:r>
            <a:endParaRPr lang="en-US" dirty="0" smtClean="0"/>
          </a:p>
          <a:p>
            <a:r>
              <a:rPr lang="en-US" dirty="0" smtClean="0"/>
              <a:t>PBL Clearinghouse</a:t>
            </a:r>
          </a:p>
          <a:p>
            <a:r>
              <a:rPr lang="en-US" dirty="0" smtClean="0">
                <a:hlinkClick r:id="rId7"/>
              </a:rPr>
              <a:t>http://www.udel.edu/pbl/problems/</a:t>
            </a:r>
            <a:r>
              <a:rPr lang="en-US" dirty="0" smtClean="0"/>
              <a:t> </a:t>
            </a:r>
          </a:p>
          <a:p>
            <a:r>
              <a:rPr lang="en-US" dirty="0" smtClean="0"/>
              <a:t>Project and Problem Based Learning</a:t>
            </a:r>
          </a:p>
          <a:p>
            <a:r>
              <a:rPr lang="en-US" dirty="0" smtClean="0">
                <a:hlinkClick r:id="rId8"/>
              </a:rPr>
              <a:t>http://www.uoregon.edu/~moursund/Math/pbl.htm</a:t>
            </a:r>
            <a:endParaRPr lang="en-US" dirty="0" smtClean="0"/>
          </a:p>
          <a:p>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685800" y="1524000"/>
            <a:ext cx="7772400" cy="2862322"/>
          </a:xfrm>
          <a:prstGeom prst="rect">
            <a:avLst/>
          </a:prstGeom>
          <a:noFill/>
          <a:ln w="9525">
            <a:noFill/>
            <a:miter lim="800000"/>
            <a:headEnd/>
            <a:tailEnd/>
          </a:ln>
        </p:spPr>
        <p:txBody>
          <a:bodyPr>
            <a:spAutoFit/>
          </a:bodyPr>
          <a:lstStyle/>
          <a:p>
            <a:pPr algn="ctr">
              <a:lnSpc>
                <a:spcPct val="90000"/>
              </a:lnSpc>
            </a:pPr>
            <a:r>
              <a:rPr lang="en-US" sz="4000" dirty="0" smtClean="0"/>
              <a:t>Project Based Learning site for students to practice </a:t>
            </a:r>
            <a:r>
              <a:rPr lang="en-US" sz="4000" dirty="0"/>
              <a:t>skills </a:t>
            </a:r>
            <a:r>
              <a:rPr lang="en-US" sz="4000" dirty="0" smtClean="0"/>
              <a:t> </a:t>
            </a:r>
            <a:endParaRPr lang="en-US" sz="4000" dirty="0"/>
          </a:p>
          <a:p>
            <a:pPr algn="ctr">
              <a:lnSpc>
                <a:spcPct val="90000"/>
              </a:lnSpc>
            </a:pPr>
            <a:endParaRPr lang="en-US" sz="4000" dirty="0"/>
          </a:p>
          <a:p>
            <a:pPr algn="ctr">
              <a:lnSpc>
                <a:spcPct val="90000"/>
              </a:lnSpc>
            </a:pPr>
            <a:r>
              <a:rPr lang="en-US" sz="4000" dirty="0" smtClean="0"/>
              <a:t> </a:t>
            </a:r>
            <a:endParaRPr lang="en-US" sz="4000" dirty="0"/>
          </a:p>
          <a:p>
            <a:pPr algn="ctr">
              <a:lnSpc>
                <a:spcPct val="90000"/>
              </a:lnSpc>
            </a:pPr>
            <a:r>
              <a:rPr lang="en-US" sz="4000" dirty="0"/>
              <a:t>http://www.studygs.net/pbl.htm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3756</TotalTime>
  <Words>3921</Words>
  <Application>Microsoft Office PowerPoint</Application>
  <PresentationFormat>On-screen Show (4:3)</PresentationFormat>
  <Paragraphs>601</Paragraphs>
  <Slides>92</Slides>
  <Notes>92</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Project and Problem Based Learning      </vt:lpstr>
      <vt:lpstr>Project and Problem Based Learning  Students Deserve  it  The World Demands it    </vt:lpstr>
      <vt:lpstr>PBL FRAMEWORK</vt:lpstr>
      <vt:lpstr>Slide 4</vt:lpstr>
      <vt:lpstr>What does the research say in regards to students?   </vt:lpstr>
      <vt:lpstr>What does the research say in regards to teachers?  </vt:lpstr>
      <vt:lpstr>What does the research say about PBL?</vt:lpstr>
      <vt:lpstr>What does the research say about PBL?</vt:lpstr>
      <vt:lpstr>What does the research say about PBL?</vt:lpstr>
      <vt:lpstr>What does the research say about PBL?</vt:lpstr>
      <vt:lpstr>PBL Articles   http://pbl4teachers.wikispaces.com/PBL+Articles    </vt:lpstr>
      <vt:lpstr>Slide 12</vt:lpstr>
      <vt:lpstr>Slide 13</vt:lpstr>
      <vt:lpstr>Slide 14</vt:lpstr>
      <vt:lpstr>Slide 15</vt:lpstr>
      <vt:lpstr>Engage the Student and the Achievement will Follow  </vt:lpstr>
      <vt:lpstr>Slide 17</vt:lpstr>
      <vt:lpstr>Toxic Popcorn </vt:lpstr>
      <vt:lpstr>What do you know about PBL?</vt:lpstr>
      <vt:lpstr>Slide 20</vt:lpstr>
      <vt:lpstr>Slide 21</vt:lpstr>
      <vt:lpstr>Slide 22</vt:lpstr>
      <vt:lpstr>Why Do PBL?</vt:lpstr>
      <vt:lpstr>Why Do PBL?</vt:lpstr>
      <vt:lpstr>Why Do PBL?</vt:lpstr>
      <vt:lpstr>Slide 26</vt:lpstr>
      <vt:lpstr>Framework for 21st Century Learning  </vt:lpstr>
      <vt:lpstr>Slide 28</vt:lpstr>
      <vt:lpstr>Slide 29</vt:lpstr>
      <vt:lpstr>Slide 30</vt:lpstr>
      <vt:lpstr>What are the similarities between Project Based and Problem Based Learning?</vt:lpstr>
      <vt:lpstr>What are the similarities between Project Based and Problem Based Learning?</vt:lpstr>
      <vt:lpstr>What are the differences between Project Based and Problem Based Learning?</vt:lpstr>
      <vt:lpstr>What are the differences between Project Based and Problem Based Learning?</vt:lpstr>
      <vt:lpstr>PBL vs. PBL</vt:lpstr>
      <vt:lpstr>PBL consists of two complementary interrelated processes </vt:lpstr>
      <vt:lpstr>PBL consists of two complementary interrelated processes </vt:lpstr>
      <vt:lpstr>Problem-based learning has as its organizing center an ill-structured problem which... </vt:lpstr>
      <vt:lpstr>Slide 39</vt:lpstr>
      <vt:lpstr>Examples of PBL Scenarios  </vt:lpstr>
      <vt:lpstr>Slide 41</vt:lpstr>
      <vt:lpstr>Slide 42</vt:lpstr>
      <vt:lpstr>Slide 43</vt:lpstr>
      <vt:lpstr>Slide 44</vt:lpstr>
      <vt:lpstr>Slide 45</vt:lpstr>
      <vt:lpstr>Slide 46</vt:lpstr>
      <vt:lpstr>Slide 47</vt:lpstr>
      <vt:lpstr>Slide 48</vt:lpstr>
      <vt:lpstr>PBL addresses student needs by taking learning theory into account with PBL: </vt:lpstr>
      <vt:lpstr>PBL addresses student needs by taking learning theory into account with PBL: </vt:lpstr>
      <vt:lpstr>Teacher as coach…</vt:lpstr>
      <vt:lpstr>Student as active problem-solver  </vt:lpstr>
      <vt:lpstr>What are the benefits of PBL? </vt:lpstr>
      <vt:lpstr>What are the benefits of PBL? </vt:lpstr>
      <vt:lpstr>What are the benefits of PBL? </vt:lpstr>
      <vt:lpstr>What are the benefits of PBL? </vt:lpstr>
      <vt:lpstr>What are the benefits of PBL? </vt:lpstr>
      <vt:lpstr>Technology and PBL</vt:lpstr>
      <vt:lpstr> </vt:lpstr>
      <vt:lpstr>Slide 60</vt:lpstr>
      <vt:lpstr>Redesign this Project</vt:lpstr>
      <vt:lpstr>Design a PBL Lesson</vt:lpstr>
      <vt:lpstr>Common Characteristics  and Process of Problem Based Learning</vt:lpstr>
      <vt:lpstr>Slide 64</vt:lpstr>
      <vt:lpstr>Characteristics of PBL</vt:lpstr>
      <vt:lpstr>Process of PBL</vt:lpstr>
      <vt:lpstr>Slide 67</vt:lpstr>
      <vt:lpstr>Slide 68</vt:lpstr>
      <vt:lpstr>Slide 69</vt:lpstr>
      <vt:lpstr>Slide 70</vt:lpstr>
      <vt:lpstr>Technology Integrated </vt:lpstr>
      <vt:lpstr>Benefits and Obstacles of PBL  </vt:lpstr>
      <vt:lpstr>Benefits of PBL</vt:lpstr>
      <vt:lpstr>PBL Benefits</vt:lpstr>
      <vt:lpstr>Obstacles Described by Teachers</vt:lpstr>
      <vt:lpstr>Obstacles Described by Teachers</vt:lpstr>
      <vt:lpstr>Obstacles Described by Teachers</vt:lpstr>
      <vt:lpstr>Benefits Described by Students</vt:lpstr>
      <vt:lpstr>Benefits Described by Students</vt:lpstr>
      <vt:lpstr>Benefits Described by Students</vt:lpstr>
      <vt:lpstr>Benefits Described by Students</vt:lpstr>
      <vt:lpstr>Benefits Described by Students</vt:lpstr>
      <vt:lpstr>Slide 83</vt:lpstr>
      <vt:lpstr>Slide 84</vt:lpstr>
      <vt:lpstr>Slide 85</vt:lpstr>
      <vt:lpstr>Slide 86</vt:lpstr>
      <vt:lpstr>Slide 87</vt:lpstr>
      <vt:lpstr>Slide 88</vt:lpstr>
      <vt:lpstr>Slide 89</vt:lpstr>
      <vt:lpstr>Resources </vt:lpstr>
      <vt:lpstr>Resources </vt:lpstr>
      <vt:lpstr>Slide 92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 </cp:lastModifiedBy>
  <cp:revision>101</cp:revision>
  <dcterms:created xsi:type="dcterms:W3CDTF">2010-10-31T18:55:03Z</dcterms:created>
  <dcterms:modified xsi:type="dcterms:W3CDTF">2011-08-01T11:44:12Z</dcterms:modified>
</cp:coreProperties>
</file>